
<file path=[Content_Types].xml><?xml version="1.0" encoding="utf-8"?>
<Types xmlns="http://schemas.openxmlformats.org/package/2006/content-types">
  <Default Extension="xml" ContentType="application/xml"/>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notesSlides/notesSlide6.xml" ContentType="application/vnd.openxmlformats-officedocument.presentationml.notesSlide+xml"/>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7.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8.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9" r:id="rId4"/>
    <p:sldId id="260" r:id="rId5"/>
    <p:sldId id="262" r:id="rId6"/>
    <p:sldId id="263"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63" autoAdjust="0"/>
  </p:normalViewPr>
  <p:slideViewPr>
    <p:cSldViewPr snapToGrid="0" snapToObjects="1">
      <p:cViewPr varScale="1">
        <p:scale>
          <a:sx n="118" d="100"/>
          <a:sy n="118" d="100"/>
        </p:scale>
        <p:origin x="-19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B7FA0-7181-CA47-9676-A29121166ACD}" type="datetimeFigureOut">
              <a:rPr lang="en-US" smtClean="0"/>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84482-F389-5749-A95A-B9E9C3307F19}" type="slidenum">
              <a:rPr lang="en-US" smtClean="0"/>
              <a:t>‹#›</a:t>
            </a:fld>
            <a:endParaRPr lang="en-US"/>
          </a:p>
        </p:txBody>
      </p:sp>
    </p:spTree>
    <p:extLst>
      <p:ext uri="{BB962C8B-B14F-4D97-AF65-F5344CB8AC3E}">
        <p14:creationId xmlns:p14="http://schemas.microsoft.com/office/powerpoint/2010/main" val="1897079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DevPsy.org/teaching/method/confirmation_bias.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Pass out a copy of the </a:t>
            </a:r>
            <a:r>
              <a:rPr lang="en-US" sz="1200" i="1" u="sng" kern="1200" dirty="0" smtClean="0">
                <a:solidFill>
                  <a:schemeClr val="tx1"/>
                </a:solidFill>
                <a:effectLst/>
                <a:latin typeface="+mn-lt"/>
                <a:ea typeface="+mn-ea"/>
                <a:cs typeface="+mn-cs"/>
              </a:rPr>
              <a:t>confirmation bias handout</a:t>
            </a:r>
            <a:r>
              <a:rPr lang="en-US" sz="1200" kern="1200" dirty="0" smtClean="0">
                <a:solidFill>
                  <a:schemeClr val="tx1"/>
                </a:solidFill>
                <a:effectLst/>
                <a:latin typeface="+mn-lt"/>
                <a:ea typeface="+mn-ea"/>
                <a:cs typeface="+mn-cs"/>
              </a:rPr>
              <a:t> to each student.  Though all the instructions are on the handout, I have found the activity works best if I slowly and deliberately take students through the instructions with these </a:t>
            </a:r>
            <a:r>
              <a:rPr lang="en-US" sz="1200" i="1" u="sng" kern="1200" dirty="0" smtClean="0">
                <a:solidFill>
                  <a:schemeClr val="tx1"/>
                </a:solidFill>
                <a:effectLst/>
                <a:latin typeface="+mn-lt"/>
                <a:ea typeface="+mn-ea"/>
                <a:cs typeface="+mn-cs"/>
              </a:rPr>
              <a:t>confirmation bias </a:t>
            </a:r>
            <a:r>
              <a:rPr lang="en-US" sz="1200" i="1" u="sng" kern="1200" dirty="0" err="1" smtClean="0">
                <a:solidFill>
                  <a:schemeClr val="tx1"/>
                </a:solidFill>
                <a:effectLst/>
                <a:latin typeface="+mn-lt"/>
                <a:ea typeface="+mn-ea"/>
                <a:cs typeface="+mn-cs"/>
              </a:rPr>
              <a:t>powerpoint</a:t>
            </a:r>
            <a:r>
              <a:rPr lang="en-US" sz="1200" i="1" u="sng" kern="1200" dirty="0" smtClean="0">
                <a:solidFill>
                  <a:schemeClr val="tx1"/>
                </a:solidFill>
                <a:effectLst/>
                <a:latin typeface="+mn-lt"/>
                <a:ea typeface="+mn-ea"/>
                <a:cs typeface="+mn-cs"/>
              </a:rPr>
              <a:t> slides</a:t>
            </a:r>
            <a:r>
              <a:rPr lang="en-US" sz="1200" kern="1200" dirty="0" smtClean="0">
                <a:solidFill>
                  <a:schemeClr val="tx1"/>
                </a:solidFill>
                <a:effectLst/>
                <a:latin typeface="+mn-lt"/>
                <a:ea typeface="+mn-ea"/>
                <a:cs typeface="+mn-cs"/>
              </a:rPr>
              <a:t>.  Once you begin playing the 2-4-6 game, you will have to move about the room quickly; stopping to clarify instructions for a few students would disrupt the flow.</a:t>
            </a:r>
          </a:p>
          <a:p>
            <a:endParaRPr lang="en-US" dirty="0"/>
          </a:p>
        </p:txBody>
      </p:sp>
      <p:sp>
        <p:nvSpPr>
          <p:cNvPr id="4" name="Slide Number Placeholder 3"/>
          <p:cNvSpPr>
            <a:spLocks noGrp="1"/>
          </p:cNvSpPr>
          <p:nvPr>
            <p:ph type="sldNum" sz="quarter" idx="10"/>
          </p:nvPr>
        </p:nvSpPr>
        <p:spPr/>
        <p:txBody>
          <a:bodyPr/>
          <a:lstStyle/>
          <a:p>
            <a:fld id="{0F584482-F389-5749-A95A-B9E9C3307F19}" type="slidenum">
              <a:rPr lang="en-US" smtClean="0"/>
              <a:t>1</a:t>
            </a:fld>
            <a:endParaRPr lang="en-US"/>
          </a:p>
        </p:txBody>
      </p:sp>
    </p:spTree>
    <p:extLst>
      <p:ext uri="{BB962C8B-B14F-4D97-AF65-F5344CB8AC3E}">
        <p14:creationId xmlns:p14="http://schemas.microsoft.com/office/powerpoint/2010/main" val="25811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10</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The correct answer is that any increasing sequence of numbers makes me happy.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did so many of you become so confident about a wrong answer?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normally jokingly add, “Maybe</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ore interestingly, how come I was so confident you would miss it that I animated that on the slide before class?”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11</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normally pretty intuitive to students how they played the game and why it went wrong.  Draw out of them how they had an idea and then kept testing the idea by things that’s worked.  That led them to become more and more confident.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(Could show this slide in class, but normally I just show the next slide instead.)</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12</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normally pretty intuitive to students how they played the game and why it went wrong.  Draw out of them how they had an idea and then kept testing the idea with things that work.  That led them to become more and more confident.  But they didn’t see that really many possible rules could</a:t>
            </a:r>
            <a:r>
              <a:rPr lang="en-US" sz="1200" kern="1200" baseline="0" dirty="0" smtClean="0">
                <a:solidFill>
                  <a:schemeClr val="tx1"/>
                </a:solidFill>
                <a:effectLst/>
                <a:latin typeface="+mn-lt"/>
                <a:ea typeface="+mn-ea"/>
                <a:cs typeface="+mn-cs"/>
              </a:rPr>
              <a:t> account for all those examples.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ED6079-71E9-2445-98B3-10E8039402FB}" type="slidenum">
              <a:rPr lang="en-US"/>
              <a:pPr>
                <a:defRPr/>
              </a:pPr>
              <a:t>13</a:t>
            </a:fld>
            <a:endParaRPr lang="en-US"/>
          </a:p>
        </p:txBody>
      </p:sp>
      <p:sp>
        <p:nvSpPr>
          <p:cNvPr id="778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1027"/>
          <p:cNvSpPr>
            <a:spLocks noGrp="1" noChangeArrowheads="1"/>
          </p:cNvSpPr>
          <p:nvPr>
            <p:ph type="body" idx="1"/>
          </p:nvPr>
        </p:nvSpPr>
        <p:spPr/>
        <p:txBody>
          <a:bodyPr/>
          <a:lstStyle/>
          <a:p>
            <a:pPr marL="0" indent="0" eaLnBrk="1" hangingPunct="1">
              <a:lnSpc>
                <a:spcPct val="90000"/>
              </a:lnSpc>
              <a:buFontTx/>
              <a:buNone/>
              <a:defRPr/>
            </a:pPr>
            <a:r>
              <a:rPr lang="en-US" dirty="0" smtClean="0">
                <a:latin typeface="Helvetica"/>
                <a:cs typeface="Helvetica"/>
              </a:rPr>
              <a:t>We actively try to support what we </a:t>
            </a:r>
            <a:r>
              <a:rPr lang="en-US" i="1" dirty="0" smtClean="0">
                <a:latin typeface="Helvetica"/>
                <a:cs typeface="Helvetica"/>
              </a:rPr>
              <a:t>already believe </a:t>
            </a:r>
            <a:r>
              <a:rPr lang="en-US" dirty="0" smtClean="0">
                <a:latin typeface="Helvetica"/>
                <a:cs typeface="Helvetica"/>
              </a:rPr>
              <a:t>rather than trying to find out where we might be wrong. We seek out information that </a:t>
            </a:r>
            <a:r>
              <a:rPr lang="en-US" i="1" dirty="0" smtClean="0">
                <a:latin typeface="Helvetica"/>
                <a:cs typeface="Helvetica"/>
              </a:rPr>
              <a:t>confirms</a:t>
            </a:r>
            <a:r>
              <a:rPr lang="en-US" dirty="0" smtClean="0">
                <a:latin typeface="Helvetica"/>
                <a:cs typeface="Helvetica"/>
              </a:rPr>
              <a:t> our view.  We interpret ambiguous or mixed information to </a:t>
            </a:r>
            <a:r>
              <a:rPr lang="en-US" i="1" dirty="0" smtClean="0">
                <a:latin typeface="Helvetica"/>
                <a:cs typeface="Helvetica"/>
              </a:rPr>
              <a:t>confirm</a:t>
            </a:r>
            <a:r>
              <a:rPr lang="en-US" dirty="0" smtClean="0">
                <a:latin typeface="Helvetica"/>
                <a:cs typeface="Helvetica"/>
              </a:rPr>
              <a:t> our existing theories </a:t>
            </a:r>
            <a:r>
              <a:rPr lang="en-US" sz="900" dirty="0" smtClean="0">
                <a:latin typeface="Helvetica"/>
                <a:cs typeface="Helvetica"/>
              </a:rPr>
              <a:t>(e.g., Darley &amp; Gross, 1983)</a:t>
            </a:r>
            <a:r>
              <a:rPr lang="en-US" dirty="0" smtClean="0">
                <a:latin typeface="Helvetica"/>
                <a:cs typeface="Helvetica"/>
              </a:rPr>
              <a:t>.</a:t>
            </a:r>
          </a:p>
          <a:p>
            <a:pPr marL="0" indent="0" eaLnBrk="1" hangingPunct="1">
              <a:lnSpc>
                <a:spcPct val="90000"/>
              </a:lnSpc>
              <a:buFontTx/>
              <a:buNone/>
              <a:defRPr/>
            </a:pPr>
            <a:endParaRPr lang="en-US" dirty="0" smtClean="0">
              <a:latin typeface="Helvetica"/>
              <a:cs typeface="Helvetica"/>
            </a:endParaRPr>
          </a:p>
          <a:p>
            <a:pPr marL="0" indent="0" eaLnBrk="1" hangingPunct="1">
              <a:lnSpc>
                <a:spcPct val="90000"/>
              </a:lnSpc>
              <a:buFontTx/>
              <a:buNone/>
              <a:defRPr/>
            </a:pPr>
            <a:r>
              <a:rPr lang="en-US" dirty="0" smtClean="0">
                <a:latin typeface="Helvetica"/>
                <a:cs typeface="Helvetica"/>
              </a:rPr>
              <a:t>This </a:t>
            </a:r>
            <a:r>
              <a:rPr lang="en-US" b="1" i="1" dirty="0" smtClean="0">
                <a:solidFill>
                  <a:srgbClr val="8000FF"/>
                </a:solidFill>
                <a:latin typeface="Helvetica"/>
                <a:cs typeface="Helvetica"/>
              </a:rPr>
              <a:t>confirmation bias </a:t>
            </a:r>
            <a:r>
              <a:rPr lang="en-US" dirty="0" smtClean="0">
                <a:latin typeface="Helvetica"/>
                <a:cs typeface="Helvetica"/>
              </a:rPr>
              <a:t>is one of the many natural inclinations we have in our thinking and decision making.</a:t>
            </a:r>
          </a:p>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14</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It’s usually a bit more challenging for students to figure out how they should have played to figure out my rule.  Even this difficulty highlights how intuitive the confirmation bias is, and how counter-intuitive it is to think differently.  Draw out of students how they needed to actively challenge their preconception by conducting experiments that could falsify their hypothesis.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(Could show this slide in class, but normally I just show the next slide instead.)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15</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It’s usually a bit more challenging for students to figure out how they should have played to figure out my rule.  Even this difficulty highlights how intuitive the confirmation bias is, and how counter-intuitive it is to think differently.  Draw out of students how they needed to actively challenge their preconception by conducting experiments that could falsify their hypothesis.  That is, the only way to </a:t>
            </a:r>
            <a:r>
              <a:rPr lang="en-US" sz="1200" kern="1200" baseline="0" dirty="0" smtClean="0">
                <a:solidFill>
                  <a:schemeClr val="tx1"/>
                </a:solidFill>
                <a:effectLst/>
                <a:latin typeface="+mn-lt"/>
                <a:ea typeface="+mn-ea"/>
                <a:cs typeface="+mn-cs"/>
              </a:rPr>
              <a:t>show you’re right, is to try and show you’re wrong.</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ED6079-71E9-2445-98B3-10E8039402FB}" type="slidenum">
              <a:rPr lang="en-US"/>
              <a:pPr>
                <a:defRPr/>
              </a:pPr>
              <a:t>16</a:t>
            </a:fld>
            <a:endParaRPr lang="en-US"/>
          </a:p>
        </p:txBody>
      </p:sp>
      <p:sp>
        <p:nvSpPr>
          <p:cNvPr id="778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1027"/>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Is the confirmation bias merely a neat trick we can use to fool people in a little game?  Or is it more broadly applicable to everyday life?  Examples?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examples students might generate are seemingly endless.  Some examples include: </a:t>
            </a:r>
          </a:p>
          <a:p>
            <a:pPr lvl="0"/>
            <a:r>
              <a:rPr lang="en-US" sz="1200" kern="1200" dirty="0" smtClean="0">
                <a:solidFill>
                  <a:schemeClr val="tx1"/>
                </a:solidFill>
                <a:effectLst/>
                <a:latin typeface="+mn-lt"/>
                <a:ea typeface="+mn-ea"/>
                <a:cs typeface="+mn-cs"/>
              </a:rPr>
              <a:t>* the appeal of Fox News and MSNBC, whose viewers are mostly those who already agree with their political leanings</a:t>
            </a:r>
          </a:p>
          <a:p>
            <a:pPr lvl="0"/>
            <a:r>
              <a:rPr lang="en-US" sz="1200" kern="1200" dirty="0" smtClean="0">
                <a:solidFill>
                  <a:schemeClr val="tx1"/>
                </a:solidFill>
                <a:effectLst/>
                <a:latin typeface="+mn-lt"/>
                <a:ea typeface="+mn-ea"/>
                <a:cs typeface="+mn-cs"/>
              </a:rPr>
              <a:t>* when we search online, we seek information we already agree with or we seek to connect with those we agree with (e.g., social media)</a:t>
            </a:r>
          </a:p>
          <a:p>
            <a:pPr lvl="0"/>
            <a:r>
              <a:rPr lang="en-US" sz="1200" kern="1200" dirty="0" smtClean="0">
                <a:solidFill>
                  <a:schemeClr val="tx1"/>
                </a:solidFill>
                <a:effectLst/>
                <a:latin typeface="+mn-lt"/>
                <a:ea typeface="+mn-ea"/>
                <a:cs typeface="+mn-cs"/>
              </a:rPr>
              <a:t>* once we stereotype a group of people, we interpret their actions and circumstances to fit the stereotype (e.g., why are poor people poor)</a:t>
            </a:r>
          </a:p>
          <a:p>
            <a:pPr lvl="0"/>
            <a:r>
              <a:rPr lang="en-US" sz="1200" kern="1200" dirty="0" smtClean="0">
                <a:solidFill>
                  <a:schemeClr val="tx1"/>
                </a:solidFill>
                <a:effectLst/>
                <a:latin typeface="+mn-lt"/>
                <a:ea typeface="+mn-ea"/>
                <a:cs typeface="+mn-cs"/>
              </a:rPr>
              <a:t>* once we have a reputation (e.g., clumsy, smart) people interpret our actions as fitting their preconception</a:t>
            </a:r>
          </a:p>
          <a:p>
            <a:pPr eaLnBrk="1" hangingPunct="1">
              <a:defRPr/>
            </a:pPr>
            <a:endParaRPr lang="en-US" dirty="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hlinkClick r:id="rId3"/>
              </a:rPr>
              <a:t>http://www.DevPsy.org/teaching/method/confirmation_bias.html</a:t>
            </a:r>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0F584482-F389-5749-A95A-B9E9C3307F19}" type="slidenum">
              <a:rPr lang="en-US" smtClean="0"/>
              <a:t>19</a:t>
            </a:fld>
            <a:endParaRPr lang="en-US"/>
          </a:p>
        </p:txBody>
      </p:sp>
    </p:spTree>
    <p:extLst>
      <p:ext uri="{BB962C8B-B14F-4D97-AF65-F5344CB8AC3E}">
        <p14:creationId xmlns:p14="http://schemas.microsoft.com/office/powerpoint/2010/main" val="156546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2</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A sequence of numbers has an order to it.  For example, 1-2-3 is a different sequence from 3-2-1.  Some sequences of 3 numbers make me incredibly happy; other sequences of 3 numbers make me very sad.  Your goal is to figure out the rule for what sequences make me happy.  But you can’t simply ask me my rule.  Instead you can conduct experiments on me.  You can make up a 3 number sequences and I’ll tell you if it makes me happy. Then you can make up another sequence, I’ll tell you again, and we’ll keep going until you’re mostly confident you know the rule inside my head.  I have the same rule for everyone in class, but please don’t peek.  When we’re done everyone will know the rule for what sequences make me happy.</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3</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do the first sequence together.  2-4-6.  I already wrote it on your paper.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4</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you write the sequence I’ll come by and write a happy or sad face for you in the “fits my rule” column.  It turns out the sequence makes me happy!  I also wrote that already on your paper.</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5</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Now that you have feedback from me, you should make your best guess for the rule that makes me happy.  For example, you might guess, “counting up by 2’s.”   If that’s your guess write it in this blank, or you can feel free to write another hypothesis.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6</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To finish the row, you should make a rough estimate for how certain you are that the rule you guessed really is the rule for sequences that make me happy.  If you have absolutely no confidence and your guess is basically random, write 0%.  On the other hand, if you are totally sure you have it, write 100%.  I wrote 50% here to start, but you should feel free to put any percent from 0 to 100.</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7</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Now it’s your turn.  Write your own sequence of 3 numbers to test me.  THEN WAIT UNTIL I GIVE YOU A HAPPY OR SAD FACE.  Once I give you feedback, write your hypothesis.  If it’s the same as before, feel free to put the ditto marks.  Say how sure you are with a percent.  Then make another sequence to test what rule makes me happy.  Once you’re 100% confident, feel free to turn over your paper so I skip you.</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8</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If you have a class of about a dozen students, it is pretty easy to cycle through students for many rounds.  If you have two dozen students, this requires you to cycle pretty quickly to avoid students getting bored.  I suggest you make sure people put backpacks and other obstacles under desks before you begin.  I also recommend just saying, “happy” or “sad” softly to students an have them fill in the column.  This speeds up your pace.  If you have three dozen or more students, I recommend having help such as a TA’s or former students who can divide up the room with you.  I’ll give you the rule below; I recommend you generate one sequence now so you can experience a little of the game.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Normally I only play for about 5 rounds.  At this point about half the class is 100% sure and most of the rest have a high percent.  It’s helpful if you make a mental note of who in your class has the correct answer before you poll the class.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8B3B61-F077-2440-BBF0-49AC6D96D9FA}" type="slidenum">
              <a:rPr lang="en-US"/>
              <a:pPr>
                <a:defRPr/>
              </a:pPr>
              <a:t>9</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Even if you’re not 100% sure, let’s see what rules you figured 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normally write the rules on the board and write a count from the show of hands beside it.  I begin by guiding the responses.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many of you ended with the rule, “count up by 2’s?”</a:t>
            </a:r>
          </a:p>
          <a:p>
            <a:r>
              <a:rPr lang="en-US" sz="1200" kern="1200" dirty="0" smtClean="0">
                <a:solidFill>
                  <a:schemeClr val="tx1"/>
                </a:solidFill>
                <a:effectLst/>
                <a:latin typeface="+mn-lt"/>
                <a:ea typeface="+mn-ea"/>
                <a:cs typeface="+mn-cs"/>
              </a:rPr>
              <a:t>How many of you ended with the rule, “count up by a multiple,” such as 3,6,9 and 5,10,15?</a:t>
            </a:r>
          </a:p>
          <a:p>
            <a:r>
              <a:rPr lang="en-US" sz="1200" kern="1200" dirty="0" smtClean="0">
                <a:solidFill>
                  <a:schemeClr val="tx1"/>
                </a:solidFill>
                <a:effectLst/>
                <a:latin typeface="+mn-lt"/>
                <a:ea typeface="+mn-ea"/>
                <a:cs typeface="+mn-cs"/>
              </a:rPr>
              <a:t>How many of you ended with a rule that’s a formula like add the first two numbers for the third number?</a:t>
            </a:r>
          </a:p>
          <a:p>
            <a:r>
              <a:rPr lang="en-US" sz="1200" kern="1200" dirty="0" smtClean="0">
                <a:solidFill>
                  <a:schemeClr val="tx1"/>
                </a:solidFill>
                <a:effectLst/>
                <a:latin typeface="+mn-lt"/>
                <a:ea typeface="+mn-ea"/>
                <a:cs typeface="+mn-cs"/>
              </a:rPr>
              <a:t>Anybody have another rule? Here you should delay calling on students you know have the right answer until any other rules are mentioned.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Typically about 80% of class has one of the first three rules and 20% has the correct answer.</a:t>
            </a:r>
          </a:p>
          <a:p>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77EC7-33B9-9142-944D-E633FB0FD53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280162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77EC7-33B9-9142-944D-E633FB0FD53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30611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77EC7-33B9-9142-944D-E633FB0FD53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19514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77EC7-33B9-9142-944D-E633FB0FD53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174404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77EC7-33B9-9142-944D-E633FB0FD53F}"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4626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77EC7-33B9-9142-944D-E633FB0FD53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233953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77EC7-33B9-9142-944D-E633FB0FD53F}"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48959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77EC7-33B9-9142-944D-E633FB0FD53F}"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134163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77EC7-33B9-9142-944D-E633FB0FD53F}"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353112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77EC7-33B9-9142-944D-E633FB0FD53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385414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77EC7-33B9-9142-944D-E633FB0FD53F}"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A913-395D-0C42-B90D-95AADCFE03DF}" type="slidenum">
              <a:rPr lang="en-US" smtClean="0"/>
              <a:t>‹#›</a:t>
            </a:fld>
            <a:endParaRPr lang="en-US"/>
          </a:p>
        </p:txBody>
      </p:sp>
    </p:spTree>
    <p:extLst>
      <p:ext uri="{BB962C8B-B14F-4D97-AF65-F5344CB8AC3E}">
        <p14:creationId xmlns:p14="http://schemas.microsoft.com/office/powerpoint/2010/main" val="2651059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77EC7-33B9-9142-944D-E633FB0FD53F}" type="datetimeFigureOut">
              <a:rPr lang="en-US" smtClean="0"/>
              <a:t>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3A913-395D-0C42-B90D-95AADCFE03DF}" type="slidenum">
              <a:rPr lang="en-US" smtClean="0"/>
              <a:t>‹#›</a:t>
            </a:fld>
            <a:endParaRPr lang="en-US"/>
          </a:p>
        </p:txBody>
      </p:sp>
    </p:spTree>
    <p:extLst>
      <p:ext uri="{BB962C8B-B14F-4D97-AF65-F5344CB8AC3E}">
        <p14:creationId xmlns:p14="http://schemas.microsoft.com/office/powerpoint/2010/main" val="338584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evPsy.or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oleObject" Target="../embeddings/Microsoft_Word_97_-_2004_Document7.doc"/><Relationship Id="rId6" Type="http://schemas.openxmlformats.org/officeDocument/2006/relationships/image" Target="../media/image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8.bin"/><Relationship Id="rId5" Type="http://schemas.openxmlformats.org/officeDocument/2006/relationships/oleObject" Target="../embeddings/Microsoft_Word_97_-_2004_Document8.doc"/><Relationship Id="rId6" Type="http://schemas.openxmlformats.org/officeDocument/2006/relationships/image" Target="../media/image2.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9.bin"/><Relationship Id="rId5" Type="http://schemas.openxmlformats.org/officeDocument/2006/relationships/oleObject" Target="../embeddings/Microsoft_Word_97_-_2004_Document9.doc"/><Relationship Id="rId6" Type="http://schemas.openxmlformats.org/officeDocument/2006/relationships/image" Target="../media/image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hyperlink" Target="http://www.PerplexingQuestions.org" TargetMode="External"/><Relationship Id="rId4" Type="http://schemas.openxmlformats.org/officeDocument/2006/relationships/hyperlink" Target="http://www.DevPsy.org/teaching/method/confirmation_bias.html" TargetMode="External"/><Relationship Id="rId1" Type="http://schemas.openxmlformats.org/officeDocument/2006/relationships/slideLayout" Target="../slideLayouts/slideLayout2.xml"/><Relationship Id="rId2" Type="http://schemas.openxmlformats.org/officeDocument/2006/relationships/hyperlink" Target="http://www.DevPsy.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oleObject" Target="../embeddings/Microsoft_Word_97_-_2004_Document4.doc"/><Relationship Id="rId6" Type="http://schemas.openxmlformats.org/officeDocument/2006/relationships/image" Target="../media/image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oleObject" Target="../embeddings/Microsoft_Word_97_-_2004_Document5.doc"/><Relationship Id="rId6" Type="http://schemas.openxmlformats.org/officeDocument/2006/relationships/image" Target="../media/image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6.bin"/><Relationship Id="rId5" Type="http://schemas.openxmlformats.org/officeDocument/2006/relationships/oleObject" Target="../embeddings/Microsoft_Word_97_-_2004_Document6.doc"/><Relationship Id="rId6" Type="http://schemas.openxmlformats.org/officeDocument/2006/relationships/image" Target="../media/image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24" y="1726281"/>
            <a:ext cx="8810386" cy="1874169"/>
          </a:xfrm>
        </p:spPr>
        <p:txBody>
          <a:bodyPr>
            <a:normAutofit/>
          </a:bodyPr>
          <a:lstStyle/>
          <a:p>
            <a:r>
              <a:rPr lang="en-US" b="1" dirty="0" smtClean="0"/>
              <a:t>Peter </a:t>
            </a:r>
            <a:r>
              <a:rPr lang="en-US" b="1" dirty="0" err="1" smtClean="0"/>
              <a:t>Carthcart</a:t>
            </a:r>
            <a:r>
              <a:rPr lang="en-US" b="1" dirty="0" smtClean="0"/>
              <a:t> </a:t>
            </a:r>
            <a:r>
              <a:rPr lang="en-US" b="1" dirty="0" err="1" smtClean="0"/>
              <a:t>Wason</a:t>
            </a:r>
            <a:r>
              <a:rPr lang="en-US" b="1" dirty="0" smtClean="0"/>
              <a:t> (1960)</a:t>
            </a:r>
            <a:br>
              <a:rPr lang="en-US" b="1" dirty="0" smtClean="0"/>
            </a:br>
            <a:r>
              <a:rPr lang="en-US" b="1" dirty="0" smtClean="0"/>
              <a:t>2-4-6 Hypothesis Rule Discovery Task </a:t>
            </a:r>
            <a:endParaRPr lang="en-US" b="1" dirty="0"/>
          </a:p>
        </p:txBody>
      </p:sp>
      <p:sp>
        <p:nvSpPr>
          <p:cNvPr id="3" name="Subtitle 2"/>
          <p:cNvSpPr>
            <a:spLocks noGrp="1"/>
          </p:cNvSpPr>
          <p:nvPr>
            <p:ph type="subTitle" idx="1"/>
          </p:nvPr>
        </p:nvSpPr>
        <p:spPr/>
        <p:txBody>
          <a:bodyPr/>
          <a:lstStyle/>
          <a:p>
            <a:r>
              <a:rPr lang="en-US" dirty="0" smtClean="0"/>
              <a:t>Class Activity</a:t>
            </a:r>
            <a:endParaRPr lang="en-US" dirty="0"/>
          </a:p>
        </p:txBody>
      </p:sp>
      <p:sp>
        <p:nvSpPr>
          <p:cNvPr id="5" name="TextBox 4"/>
          <p:cNvSpPr txBox="1"/>
          <p:nvPr/>
        </p:nvSpPr>
        <p:spPr>
          <a:xfrm>
            <a:off x="6886403" y="6508280"/>
            <a:ext cx="2211712" cy="307777"/>
          </a:xfrm>
          <a:prstGeom prst="rect">
            <a:avLst/>
          </a:prstGeom>
          <a:noFill/>
        </p:spPr>
        <p:txBody>
          <a:bodyPr wrap="square" rtlCol="0">
            <a:spAutoFit/>
          </a:bodyPr>
          <a:lstStyle/>
          <a:p>
            <a:pPr algn="r"/>
            <a:r>
              <a:rPr lang="en-US" sz="1400" dirty="0" smtClean="0">
                <a:solidFill>
                  <a:schemeClr val="tx1">
                    <a:lumMod val="50000"/>
                    <a:lumOff val="50000"/>
                  </a:schemeClr>
                </a:solidFill>
                <a:latin typeface="Helvetica"/>
                <a:cs typeface="Helvetica"/>
                <a:hlinkClick r:id="rId3"/>
              </a:rPr>
              <a:t>http://www.DevPsy.org</a:t>
            </a:r>
            <a:r>
              <a:rPr lang="en-US" sz="1400" dirty="0" smtClean="0">
                <a:solidFill>
                  <a:schemeClr val="tx1">
                    <a:lumMod val="50000"/>
                    <a:lumOff val="50000"/>
                  </a:schemeClr>
                </a:solidFill>
                <a:latin typeface="Helvetica"/>
                <a:cs typeface="Helvetica"/>
              </a:rPr>
              <a:t>/</a:t>
            </a:r>
            <a:endParaRPr lang="en-US" sz="1400" dirty="0">
              <a:solidFill>
                <a:schemeClr val="tx1">
                  <a:lumMod val="50000"/>
                  <a:lumOff val="50000"/>
                </a:schemeClr>
              </a:solidFill>
              <a:latin typeface="Helvetica"/>
              <a:cs typeface="Helvetica"/>
            </a:endParaRPr>
          </a:p>
        </p:txBody>
      </p:sp>
    </p:spTree>
    <p:extLst>
      <p:ext uri="{BB962C8B-B14F-4D97-AF65-F5344CB8AC3E}">
        <p14:creationId xmlns:p14="http://schemas.microsoft.com/office/powerpoint/2010/main" val="245523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4156848343"/>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7447"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7462425" y="191046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8" name="TextBox 7"/>
          <p:cNvSpPr txBox="1"/>
          <p:nvPr/>
        </p:nvSpPr>
        <p:spPr>
          <a:xfrm>
            <a:off x="786701" y="2482479"/>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__,__,__</a:t>
            </a:r>
            <a:endParaRPr lang="en-US" sz="2000" dirty="0">
              <a:solidFill>
                <a:schemeClr val="accent4">
                  <a:lumMod val="75000"/>
                </a:schemeClr>
              </a:solidFill>
              <a:latin typeface="Helvetica"/>
              <a:cs typeface="Helvetica"/>
            </a:endParaRPr>
          </a:p>
        </p:txBody>
      </p:sp>
      <p:sp>
        <p:nvSpPr>
          <p:cNvPr id="4" name="TextBox 3"/>
          <p:cNvSpPr txBox="1"/>
          <p:nvPr/>
        </p:nvSpPr>
        <p:spPr>
          <a:xfrm>
            <a:off x="496958" y="2705648"/>
            <a:ext cx="345660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smtClean="0">
                <a:latin typeface="Helvetica"/>
                <a:cs typeface="Helvetica"/>
              </a:rPr>
              <a:t>Any increasing sequence of numbers.</a:t>
            </a:r>
            <a:endParaRPr lang="en-US" sz="2400" b="1" dirty="0">
              <a:latin typeface="Helvetica"/>
              <a:cs typeface="Helvetica"/>
            </a:endParaRPr>
          </a:p>
        </p:txBody>
      </p:sp>
      <p:sp>
        <p:nvSpPr>
          <p:cNvPr id="10" name="TextBox 9"/>
          <p:cNvSpPr txBox="1"/>
          <p:nvPr/>
        </p:nvSpPr>
        <p:spPr>
          <a:xfrm>
            <a:off x="4996570" y="4123029"/>
            <a:ext cx="3727778"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latin typeface="Helvetica"/>
                <a:cs typeface="Helvetica"/>
              </a:rPr>
              <a:t>Why did so many of you become so confident about a wrong answer?</a:t>
            </a:r>
            <a:endParaRPr lang="en-US" sz="2400" b="1" dirty="0">
              <a:latin typeface="Helvetica"/>
              <a:cs typeface="Helvetica"/>
            </a:endParaRPr>
          </a:p>
        </p:txBody>
      </p:sp>
      <p:sp>
        <p:nvSpPr>
          <p:cNvPr id="11" name="TextBox 10"/>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1102801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Typical Response</a:t>
            </a:r>
            <a:endParaRPr lang="en-US" sz="4200" dirty="0">
              <a:latin typeface="Helvetica"/>
              <a:cs typeface="Helvetica"/>
            </a:endParaRPr>
          </a:p>
        </p:txBody>
      </p:sp>
      <p:pic>
        <p:nvPicPr>
          <p:cNvPr id="4" name="Picture 3" descr="wason_246_task_typical_respons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00" y="1247912"/>
            <a:ext cx="6817508" cy="5113131"/>
          </a:xfrm>
          <a:prstGeom prst="rect">
            <a:avLst/>
          </a:prstGeom>
          <a:ln w="88900" cap="sq" cmpd="thickThin">
            <a:solidFill>
              <a:srgbClr val="4F81BD"/>
            </a:solidFill>
            <a:prstDash val="solid"/>
            <a:miter lim="800000"/>
          </a:ln>
          <a:effectLst>
            <a:innerShdw blurRad="76200">
              <a:srgbClr val="000000"/>
            </a:innerShdw>
          </a:effectLst>
        </p:spPr>
      </p:pic>
      <p:sp>
        <p:nvSpPr>
          <p:cNvPr id="5" name="TextBox 4"/>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179877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Typical Response</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2138479908"/>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8466"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7462425" y="191046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11" name="TextBox 10"/>
          <p:cNvSpPr txBox="1"/>
          <p:nvPr/>
        </p:nvSpPr>
        <p:spPr>
          <a:xfrm>
            <a:off x="786701" y="246297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8,10,12</a:t>
            </a:r>
            <a:endParaRPr lang="en-US" sz="2000" dirty="0">
              <a:solidFill>
                <a:schemeClr val="accent4">
                  <a:lumMod val="75000"/>
                </a:schemeClr>
              </a:solidFill>
              <a:latin typeface="Helvetica"/>
              <a:cs typeface="Helvetica"/>
            </a:endParaRPr>
          </a:p>
        </p:txBody>
      </p:sp>
      <p:sp>
        <p:nvSpPr>
          <p:cNvPr id="12" name="TextBox 11"/>
          <p:cNvSpPr txBox="1"/>
          <p:nvPr/>
        </p:nvSpPr>
        <p:spPr>
          <a:xfrm>
            <a:off x="2191526" y="237306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13" name="TextBox 12"/>
          <p:cNvSpPr txBox="1"/>
          <p:nvPr/>
        </p:nvSpPr>
        <p:spPr>
          <a:xfrm>
            <a:off x="3180521" y="246297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14" name="TextBox 13"/>
          <p:cNvSpPr txBox="1"/>
          <p:nvPr/>
        </p:nvSpPr>
        <p:spPr>
          <a:xfrm>
            <a:off x="7462425" y="246297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60%</a:t>
            </a:r>
            <a:endParaRPr lang="en-US" sz="2000" dirty="0">
              <a:solidFill>
                <a:schemeClr val="accent4">
                  <a:lumMod val="75000"/>
                </a:schemeClr>
              </a:solidFill>
              <a:latin typeface="Helvetica"/>
              <a:cs typeface="Helvetica"/>
            </a:endParaRPr>
          </a:p>
        </p:txBody>
      </p:sp>
      <p:sp>
        <p:nvSpPr>
          <p:cNvPr id="15" name="TextBox 14"/>
          <p:cNvSpPr txBox="1"/>
          <p:nvPr/>
        </p:nvSpPr>
        <p:spPr>
          <a:xfrm>
            <a:off x="786701" y="3039335"/>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10,12,14</a:t>
            </a:r>
            <a:endParaRPr lang="en-US" sz="2000" dirty="0">
              <a:solidFill>
                <a:schemeClr val="accent4">
                  <a:lumMod val="75000"/>
                </a:schemeClr>
              </a:solidFill>
              <a:latin typeface="Helvetica"/>
              <a:cs typeface="Helvetica"/>
            </a:endParaRPr>
          </a:p>
        </p:txBody>
      </p:sp>
      <p:sp>
        <p:nvSpPr>
          <p:cNvPr id="16" name="TextBox 15"/>
          <p:cNvSpPr txBox="1"/>
          <p:nvPr/>
        </p:nvSpPr>
        <p:spPr>
          <a:xfrm>
            <a:off x="2191526" y="2949431"/>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17" name="TextBox 16"/>
          <p:cNvSpPr txBox="1"/>
          <p:nvPr/>
        </p:nvSpPr>
        <p:spPr>
          <a:xfrm>
            <a:off x="3180521" y="3039335"/>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18" name="TextBox 17"/>
          <p:cNvSpPr txBox="1"/>
          <p:nvPr/>
        </p:nvSpPr>
        <p:spPr>
          <a:xfrm>
            <a:off x="7462425" y="3039335"/>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70%</a:t>
            </a:r>
            <a:endParaRPr lang="en-US" sz="2000" dirty="0">
              <a:solidFill>
                <a:schemeClr val="accent4">
                  <a:lumMod val="75000"/>
                </a:schemeClr>
              </a:solidFill>
              <a:latin typeface="Helvetica"/>
              <a:cs typeface="Helvetica"/>
            </a:endParaRPr>
          </a:p>
        </p:txBody>
      </p:sp>
      <p:sp>
        <p:nvSpPr>
          <p:cNvPr id="19" name="TextBox 18"/>
          <p:cNvSpPr txBox="1"/>
          <p:nvPr/>
        </p:nvSpPr>
        <p:spPr>
          <a:xfrm>
            <a:off x="786701" y="355171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20,22,24</a:t>
            </a:r>
            <a:endParaRPr lang="en-US" sz="2000" dirty="0">
              <a:solidFill>
                <a:schemeClr val="accent4">
                  <a:lumMod val="75000"/>
                </a:schemeClr>
              </a:solidFill>
              <a:latin typeface="Helvetica"/>
              <a:cs typeface="Helvetica"/>
            </a:endParaRPr>
          </a:p>
        </p:txBody>
      </p:sp>
      <p:sp>
        <p:nvSpPr>
          <p:cNvPr id="20" name="TextBox 19"/>
          <p:cNvSpPr txBox="1"/>
          <p:nvPr/>
        </p:nvSpPr>
        <p:spPr>
          <a:xfrm>
            <a:off x="2191526" y="346180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1" name="TextBox 20"/>
          <p:cNvSpPr txBox="1"/>
          <p:nvPr/>
        </p:nvSpPr>
        <p:spPr>
          <a:xfrm>
            <a:off x="3180521" y="355171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22" name="TextBox 21"/>
          <p:cNvSpPr txBox="1"/>
          <p:nvPr/>
        </p:nvSpPr>
        <p:spPr>
          <a:xfrm>
            <a:off x="7462425" y="355171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80%</a:t>
            </a:r>
            <a:endParaRPr lang="en-US" sz="2000" dirty="0">
              <a:solidFill>
                <a:schemeClr val="accent4">
                  <a:lumMod val="75000"/>
                </a:schemeClr>
              </a:solidFill>
              <a:latin typeface="Helvetica"/>
              <a:cs typeface="Helvetica"/>
            </a:endParaRPr>
          </a:p>
        </p:txBody>
      </p:sp>
      <p:sp>
        <p:nvSpPr>
          <p:cNvPr id="23" name="TextBox 22"/>
          <p:cNvSpPr txBox="1"/>
          <p:nvPr/>
        </p:nvSpPr>
        <p:spPr>
          <a:xfrm>
            <a:off x="700088" y="4629503"/>
            <a:ext cx="1387129"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96,98,100</a:t>
            </a:r>
            <a:endParaRPr lang="en-US" sz="2000" dirty="0">
              <a:solidFill>
                <a:schemeClr val="accent4">
                  <a:lumMod val="75000"/>
                </a:schemeClr>
              </a:solidFill>
              <a:latin typeface="Helvetica"/>
              <a:cs typeface="Helvetica"/>
            </a:endParaRPr>
          </a:p>
        </p:txBody>
      </p:sp>
      <p:sp>
        <p:nvSpPr>
          <p:cNvPr id="24" name="TextBox 23"/>
          <p:cNvSpPr txBox="1"/>
          <p:nvPr/>
        </p:nvSpPr>
        <p:spPr>
          <a:xfrm>
            <a:off x="2191526" y="3985231"/>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5" name="TextBox 24"/>
          <p:cNvSpPr txBox="1"/>
          <p:nvPr/>
        </p:nvSpPr>
        <p:spPr>
          <a:xfrm>
            <a:off x="3180521" y="4075135"/>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26" name="TextBox 25"/>
          <p:cNvSpPr txBox="1"/>
          <p:nvPr/>
        </p:nvSpPr>
        <p:spPr>
          <a:xfrm>
            <a:off x="7462425" y="4075135"/>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90%</a:t>
            </a:r>
            <a:endParaRPr lang="en-US" sz="2000" dirty="0">
              <a:solidFill>
                <a:schemeClr val="accent4">
                  <a:lumMod val="75000"/>
                </a:schemeClr>
              </a:solidFill>
              <a:latin typeface="Helvetica"/>
              <a:cs typeface="Helvetica"/>
            </a:endParaRPr>
          </a:p>
        </p:txBody>
      </p:sp>
      <p:sp>
        <p:nvSpPr>
          <p:cNvPr id="27" name="TextBox 26"/>
          <p:cNvSpPr txBox="1"/>
          <p:nvPr/>
        </p:nvSpPr>
        <p:spPr>
          <a:xfrm>
            <a:off x="786701" y="4092852"/>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42,44,46</a:t>
            </a:r>
            <a:endParaRPr lang="en-US" sz="2000" dirty="0">
              <a:solidFill>
                <a:schemeClr val="accent4">
                  <a:lumMod val="75000"/>
                </a:schemeClr>
              </a:solidFill>
              <a:latin typeface="Helvetica"/>
              <a:cs typeface="Helvetica"/>
            </a:endParaRPr>
          </a:p>
        </p:txBody>
      </p:sp>
      <p:sp>
        <p:nvSpPr>
          <p:cNvPr id="28" name="TextBox 27"/>
          <p:cNvSpPr txBox="1"/>
          <p:nvPr/>
        </p:nvSpPr>
        <p:spPr>
          <a:xfrm>
            <a:off x="2191526" y="4572637"/>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9" name="TextBox 28"/>
          <p:cNvSpPr txBox="1"/>
          <p:nvPr/>
        </p:nvSpPr>
        <p:spPr>
          <a:xfrm>
            <a:off x="3180521" y="4662541"/>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30" name="TextBox 29"/>
          <p:cNvSpPr txBox="1"/>
          <p:nvPr/>
        </p:nvSpPr>
        <p:spPr>
          <a:xfrm>
            <a:off x="7388086" y="4640455"/>
            <a:ext cx="849411"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100%</a:t>
            </a:r>
            <a:endParaRPr lang="en-US" sz="2000" dirty="0">
              <a:solidFill>
                <a:schemeClr val="accent4">
                  <a:lumMod val="75000"/>
                </a:schemeClr>
              </a:solidFill>
              <a:latin typeface="Helvetica"/>
              <a:cs typeface="Helvetica"/>
            </a:endParaRPr>
          </a:p>
        </p:txBody>
      </p:sp>
      <p:sp>
        <p:nvSpPr>
          <p:cNvPr id="31" name="TextBox 30"/>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5348599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03200"/>
            <a:ext cx="9144000" cy="838200"/>
          </a:xfrm>
        </p:spPr>
        <p:txBody>
          <a:bodyPr/>
          <a:lstStyle/>
          <a:p>
            <a:pPr eaLnBrk="1" hangingPunct="1">
              <a:defRPr/>
            </a:pPr>
            <a:r>
              <a:rPr lang="en-US" b="1" dirty="0">
                <a:solidFill>
                  <a:srgbClr val="000000"/>
                </a:solidFill>
                <a:latin typeface="Helvetica"/>
                <a:cs typeface="Helvetica"/>
              </a:rPr>
              <a:t>Confirmation Bias</a:t>
            </a:r>
            <a:endParaRPr lang="en-US" dirty="0">
              <a:solidFill>
                <a:srgbClr val="000000"/>
              </a:solidFill>
              <a:latin typeface="Helvetica"/>
              <a:cs typeface="Helvetica"/>
            </a:endParaRPr>
          </a:p>
        </p:txBody>
      </p:sp>
      <p:sp>
        <p:nvSpPr>
          <p:cNvPr id="56323" name="Rectangle 3"/>
          <p:cNvSpPr>
            <a:spLocks noGrp="1" noChangeArrowheads="1"/>
          </p:cNvSpPr>
          <p:nvPr>
            <p:ph idx="1"/>
          </p:nvPr>
        </p:nvSpPr>
        <p:spPr>
          <a:xfrm>
            <a:off x="1352549" y="1371600"/>
            <a:ext cx="6653973" cy="4876800"/>
          </a:xfrm>
        </p:spPr>
        <p:txBody>
          <a:bodyPr>
            <a:normAutofit fontScale="92500"/>
          </a:bodyPr>
          <a:lstStyle/>
          <a:p>
            <a:pPr marL="0" indent="0" eaLnBrk="1" hangingPunct="1">
              <a:lnSpc>
                <a:spcPct val="90000"/>
              </a:lnSpc>
              <a:buFontTx/>
              <a:buNone/>
              <a:defRPr/>
            </a:pPr>
            <a:r>
              <a:rPr lang="en-US" dirty="0">
                <a:latin typeface="Helvetica"/>
                <a:cs typeface="Helvetica"/>
              </a:rPr>
              <a:t>We actively try to support what we </a:t>
            </a:r>
            <a:r>
              <a:rPr lang="en-US" i="1" dirty="0">
                <a:latin typeface="Helvetica"/>
                <a:cs typeface="Helvetica"/>
              </a:rPr>
              <a:t>already believe </a:t>
            </a:r>
            <a:r>
              <a:rPr lang="en-US" dirty="0">
                <a:latin typeface="Helvetica"/>
                <a:cs typeface="Helvetica"/>
              </a:rPr>
              <a:t>rather than trying to find out where we might be wrong</a:t>
            </a:r>
            <a:r>
              <a:rPr lang="en-US" dirty="0" smtClean="0">
                <a:latin typeface="Helvetica"/>
                <a:cs typeface="Helvetica"/>
              </a:rPr>
              <a:t>. We seek out information that </a:t>
            </a:r>
            <a:r>
              <a:rPr lang="en-US" i="1" dirty="0" smtClean="0">
                <a:latin typeface="Helvetica"/>
                <a:cs typeface="Helvetica"/>
              </a:rPr>
              <a:t>confirms</a:t>
            </a:r>
            <a:r>
              <a:rPr lang="en-US" dirty="0" smtClean="0">
                <a:latin typeface="Helvetica"/>
                <a:cs typeface="Helvetica"/>
              </a:rPr>
              <a:t> our view.  We </a:t>
            </a:r>
            <a:r>
              <a:rPr lang="en-US" dirty="0">
                <a:latin typeface="Helvetica"/>
                <a:cs typeface="Helvetica"/>
              </a:rPr>
              <a:t>interpret ambiguous or mixed information to </a:t>
            </a:r>
            <a:r>
              <a:rPr lang="en-US" i="1" dirty="0">
                <a:latin typeface="Helvetica"/>
                <a:cs typeface="Helvetica"/>
              </a:rPr>
              <a:t>confirm</a:t>
            </a:r>
            <a:r>
              <a:rPr lang="en-US" dirty="0">
                <a:latin typeface="Helvetica"/>
                <a:cs typeface="Helvetica"/>
              </a:rPr>
              <a:t> our existing theories </a:t>
            </a:r>
            <a:r>
              <a:rPr lang="en-US" sz="1800" dirty="0" smtClean="0">
                <a:latin typeface="Helvetica"/>
                <a:cs typeface="Helvetica"/>
              </a:rPr>
              <a:t>(e.g., Darley </a:t>
            </a:r>
            <a:r>
              <a:rPr lang="en-US" sz="1800" dirty="0">
                <a:latin typeface="Helvetica"/>
                <a:cs typeface="Helvetica"/>
              </a:rPr>
              <a:t>&amp; Gross, 1983)</a:t>
            </a:r>
            <a:r>
              <a:rPr lang="en-US" dirty="0" smtClean="0">
                <a:latin typeface="Helvetica"/>
                <a:cs typeface="Helvetica"/>
              </a:rPr>
              <a:t>.</a:t>
            </a:r>
            <a:endParaRPr lang="en-US" dirty="0">
              <a:latin typeface="Helvetica"/>
              <a:cs typeface="Helvetica"/>
            </a:endParaRPr>
          </a:p>
          <a:p>
            <a:pPr marL="0" indent="0" eaLnBrk="1" hangingPunct="1">
              <a:lnSpc>
                <a:spcPct val="90000"/>
              </a:lnSpc>
              <a:buFontTx/>
              <a:buNone/>
              <a:defRPr/>
            </a:pPr>
            <a:endParaRPr lang="en-US" dirty="0">
              <a:latin typeface="Helvetica"/>
              <a:cs typeface="Helvetica"/>
            </a:endParaRPr>
          </a:p>
          <a:p>
            <a:pPr marL="0" indent="0" eaLnBrk="1" hangingPunct="1">
              <a:lnSpc>
                <a:spcPct val="90000"/>
              </a:lnSpc>
              <a:buFontTx/>
              <a:buNone/>
              <a:defRPr/>
            </a:pPr>
            <a:r>
              <a:rPr lang="en-US" dirty="0">
                <a:latin typeface="Helvetica"/>
                <a:cs typeface="Helvetica"/>
              </a:rPr>
              <a:t>This </a:t>
            </a:r>
            <a:r>
              <a:rPr lang="en-US" b="1" i="1" dirty="0">
                <a:solidFill>
                  <a:srgbClr val="8000FF"/>
                </a:solidFill>
                <a:latin typeface="Helvetica"/>
                <a:cs typeface="Helvetica"/>
              </a:rPr>
              <a:t>confirmation bias </a:t>
            </a:r>
            <a:r>
              <a:rPr lang="en-US" dirty="0">
                <a:latin typeface="Helvetica"/>
                <a:cs typeface="Helvetica"/>
              </a:rPr>
              <a:t>is one of the many natural inclinations we have in our thinking and </a:t>
            </a:r>
            <a:r>
              <a:rPr lang="en-US" dirty="0" smtClean="0">
                <a:latin typeface="Helvetica"/>
                <a:cs typeface="Helvetica"/>
              </a:rPr>
              <a:t>decision-making.</a:t>
            </a:r>
            <a:endParaRPr lang="en-US" dirty="0">
              <a:latin typeface="Helvetica"/>
              <a:cs typeface="Helvetica"/>
            </a:endParaRPr>
          </a:p>
        </p:txBody>
      </p:sp>
      <p:sp>
        <p:nvSpPr>
          <p:cNvPr id="4" name="TextBox 3"/>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333047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on_246_task_avoid_confirmation_bia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00" y="1247912"/>
            <a:ext cx="6817508" cy="5113131"/>
          </a:xfrm>
          <a:prstGeom prst="rect">
            <a:avLst/>
          </a:prstGeom>
          <a:ln w="88900" cap="sq" cmpd="thickThin">
            <a:solidFill>
              <a:schemeClr val="accent2">
                <a:lumMod val="75000"/>
              </a:schemeClr>
            </a:solidFill>
            <a:prstDash val="solid"/>
            <a:miter lim="800000"/>
          </a:ln>
          <a:effectLst>
            <a:innerShdw blurRad="76200">
              <a:srgbClr val="000000"/>
            </a:innerShdw>
          </a:effectLst>
        </p:spPr>
      </p:pic>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Challenge Confirmation Bias</a:t>
            </a:r>
            <a:endParaRPr lang="en-US" sz="4200" dirty="0">
              <a:latin typeface="Helvetica"/>
              <a:cs typeface="Helvetica"/>
            </a:endParaRPr>
          </a:p>
        </p:txBody>
      </p:sp>
      <p:sp>
        <p:nvSpPr>
          <p:cNvPr id="4" name="TextBox 3"/>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735821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Challenge Confirmation Bias</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3466254446"/>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21532"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7462425" y="191046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11" name="TextBox 10"/>
          <p:cNvSpPr txBox="1"/>
          <p:nvPr/>
        </p:nvSpPr>
        <p:spPr>
          <a:xfrm>
            <a:off x="786701" y="246297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5,10,15</a:t>
            </a:r>
            <a:endParaRPr lang="en-US" sz="2000" dirty="0">
              <a:solidFill>
                <a:schemeClr val="accent4">
                  <a:lumMod val="75000"/>
                </a:schemeClr>
              </a:solidFill>
              <a:latin typeface="Helvetica"/>
              <a:cs typeface="Helvetica"/>
            </a:endParaRPr>
          </a:p>
        </p:txBody>
      </p:sp>
      <p:sp>
        <p:nvSpPr>
          <p:cNvPr id="12" name="TextBox 11"/>
          <p:cNvSpPr txBox="1"/>
          <p:nvPr/>
        </p:nvSpPr>
        <p:spPr>
          <a:xfrm>
            <a:off x="2191526" y="237306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13" name="TextBox 12"/>
          <p:cNvSpPr txBox="1"/>
          <p:nvPr/>
        </p:nvSpPr>
        <p:spPr>
          <a:xfrm>
            <a:off x="3180521" y="246297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a:t>
            </a:r>
            <a:r>
              <a:rPr lang="en-US" sz="2000" dirty="0">
                <a:solidFill>
                  <a:schemeClr val="accent4">
                    <a:lumMod val="75000"/>
                  </a:schemeClr>
                </a:solidFill>
                <a:latin typeface="Helvetica"/>
                <a:cs typeface="Helvetica"/>
              </a:rPr>
              <a:t>X</a:t>
            </a:r>
            <a:r>
              <a:rPr lang="en-US" sz="2000" dirty="0" smtClean="0">
                <a:solidFill>
                  <a:schemeClr val="accent4">
                    <a:lumMod val="75000"/>
                  </a:schemeClr>
                </a:solidFill>
                <a:latin typeface="Helvetica"/>
                <a:cs typeface="Helvetica"/>
              </a:rPr>
              <a:t>’s</a:t>
            </a:r>
          </a:p>
        </p:txBody>
      </p:sp>
      <p:sp>
        <p:nvSpPr>
          <p:cNvPr id="14" name="TextBox 13"/>
          <p:cNvSpPr txBox="1"/>
          <p:nvPr/>
        </p:nvSpPr>
        <p:spPr>
          <a:xfrm>
            <a:off x="7462425" y="246297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15" name="TextBox 14"/>
          <p:cNvSpPr txBox="1"/>
          <p:nvPr/>
        </p:nvSpPr>
        <p:spPr>
          <a:xfrm>
            <a:off x="786701" y="3039335"/>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3,7,10</a:t>
            </a:r>
            <a:endParaRPr lang="en-US" sz="2000" dirty="0">
              <a:solidFill>
                <a:schemeClr val="accent4">
                  <a:lumMod val="75000"/>
                </a:schemeClr>
              </a:solidFill>
              <a:latin typeface="Helvetica"/>
              <a:cs typeface="Helvetica"/>
            </a:endParaRPr>
          </a:p>
        </p:txBody>
      </p:sp>
      <p:sp>
        <p:nvSpPr>
          <p:cNvPr id="16" name="TextBox 15"/>
          <p:cNvSpPr txBox="1"/>
          <p:nvPr/>
        </p:nvSpPr>
        <p:spPr>
          <a:xfrm>
            <a:off x="2191526" y="2949431"/>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17" name="TextBox 16"/>
          <p:cNvSpPr txBox="1"/>
          <p:nvPr/>
        </p:nvSpPr>
        <p:spPr>
          <a:xfrm>
            <a:off x="3180521" y="3039335"/>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the first two add to the third</a:t>
            </a:r>
          </a:p>
        </p:txBody>
      </p:sp>
      <p:sp>
        <p:nvSpPr>
          <p:cNvPr id="18" name="TextBox 17"/>
          <p:cNvSpPr txBox="1"/>
          <p:nvPr/>
        </p:nvSpPr>
        <p:spPr>
          <a:xfrm>
            <a:off x="7462425" y="3039335"/>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19" name="TextBox 18"/>
          <p:cNvSpPr txBox="1"/>
          <p:nvPr/>
        </p:nvSpPr>
        <p:spPr>
          <a:xfrm>
            <a:off x="786701" y="355171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4,25,100</a:t>
            </a:r>
            <a:endParaRPr lang="en-US" sz="2000" dirty="0">
              <a:solidFill>
                <a:schemeClr val="accent4">
                  <a:lumMod val="75000"/>
                </a:schemeClr>
              </a:solidFill>
              <a:latin typeface="Helvetica"/>
              <a:cs typeface="Helvetica"/>
            </a:endParaRPr>
          </a:p>
        </p:txBody>
      </p:sp>
      <p:sp>
        <p:nvSpPr>
          <p:cNvPr id="20" name="TextBox 19"/>
          <p:cNvSpPr txBox="1"/>
          <p:nvPr/>
        </p:nvSpPr>
        <p:spPr>
          <a:xfrm>
            <a:off x="2191526" y="346180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1" name="TextBox 20"/>
          <p:cNvSpPr txBox="1"/>
          <p:nvPr/>
        </p:nvSpPr>
        <p:spPr>
          <a:xfrm>
            <a:off x="3180521" y="355171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operation combines 1</a:t>
            </a:r>
            <a:r>
              <a:rPr lang="en-US" sz="2000" baseline="30000" dirty="0" smtClean="0">
                <a:solidFill>
                  <a:schemeClr val="accent4">
                    <a:lumMod val="75000"/>
                  </a:schemeClr>
                </a:solidFill>
                <a:latin typeface="Helvetica"/>
                <a:cs typeface="Helvetica"/>
              </a:rPr>
              <a:t>st</a:t>
            </a:r>
            <a:r>
              <a:rPr lang="en-US" sz="2000" dirty="0" smtClean="0">
                <a:solidFill>
                  <a:schemeClr val="accent4">
                    <a:lumMod val="75000"/>
                  </a:schemeClr>
                </a:solidFill>
                <a:latin typeface="Helvetica"/>
                <a:cs typeface="Helvetica"/>
              </a:rPr>
              <a:t> two for 3</a:t>
            </a:r>
            <a:r>
              <a:rPr lang="en-US" sz="2000" baseline="30000" dirty="0" smtClean="0">
                <a:solidFill>
                  <a:schemeClr val="accent4">
                    <a:lumMod val="75000"/>
                  </a:schemeClr>
                </a:solidFill>
                <a:latin typeface="Helvetica"/>
                <a:cs typeface="Helvetica"/>
              </a:rPr>
              <a:t>rd</a:t>
            </a:r>
            <a:endParaRPr lang="en-US" sz="2000" dirty="0" smtClean="0">
              <a:solidFill>
                <a:schemeClr val="accent4">
                  <a:lumMod val="75000"/>
                </a:schemeClr>
              </a:solidFill>
              <a:latin typeface="Helvetica"/>
              <a:cs typeface="Helvetica"/>
            </a:endParaRPr>
          </a:p>
        </p:txBody>
      </p:sp>
      <p:sp>
        <p:nvSpPr>
          <p:cNvPr id="22" name="TextBox 21"/>
          <p:cNvSpPr txBox="1"/>
          <p:nvPr/>
        </p:nvSpPr>
        <p:spPr>
          <a:xfrm>
            <a:off x="7462425" y="355171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23" name="TextBox 22"/>
          <p:cNvSpPr txBox="1"/>
          <p:nvPr/>
        </p:nvSpPr>
        <p:spPr>
          <a:xfrm>
            <a:off x="700088" y="4629503"/>
            <a:ext cx="1387129"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3,2,1</a:t>
            </a:r>
            <a:endParaRPr lang="en-US" sz="2000" dirty="0">
              <a:solidFill>
                <a:schemeClr val="accent4">
                  <a:lumMod val="75000"/>
                </a:schemeClr>
              </a:solidFill>
              <a:latin typeface="Helvetica"/>
              <a:cs typeface="Helvetica"/>
            </a:endParaRPr>
          </a:p>
        </p:txBody>
      </p:sp>
      <p:sp>
        <p:nvSpPr>
          <p:cNvPr id="24" name="TextBox 23"/>
          <p:cNvSpPr txBox="1"/>
          <p:nvPr/>
        </p:nvSpPr>
        <p:spPr>
          <a:xfrm>
            <a:off x="2191526" y="3985231"/>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5" name="TextBox 24"/>
          <p:cNvSpPr txBox="1"/>
          <p:nvPr/>
        </p:nvSpPr>
        <p:spPr>
          <a:xfrm>
            <a:off x="3180521" y="4075135"/>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any sequence going up</a:t>
            </a:r>
          </a:p>
        </p:txBody>
      </p:sp>
      <p:sp>
        <p:nvSpPr>
          <p:cNvPr id="26" name="TextBox 25"/>
          <p:cNvSpPr txBox="1"/>
          <p:nvPr/>
        </p:nvSpPr>
        <p:spPr>
          <a:xfrm>
            <a:off x="7462425" y="4075135"/>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27" name="TextBox 26"/>
          <p:cNvSpPr txBox="1"/>
          <p:nvPr/>
        </p:nvSpPr>
        <p:spPr>
          <a:xfrm>
            <a:off x="786701" y="4092852"/>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3,20,700</a:t>
            </a:r>
            <a:endParaRPr lang="en-US" sz="2000" dirty="0">
              <a:solidFill>
                <a:schemeClr val="accent4">
                  <a:lumMod val="75000"/>
                </a:schemeClr>
              </a:solidFill>
              <a:latin typeface="Helvetica"/>
              <a:cs typeface="Helvetica"/>
            </a:endParaRPr>
          </a:p>
        </p:txBody>
      </p:sp>
      <p:sp>
        <p:nvSpPr>
          <p:cNvPr id="28" name="TextBox 27"/>
          <p:cNvSpPr txBox="1"/>
          <p:nvPr/>
        </p:nvSpPr>
        <p:spPr>
          <a:xfrm>
            <a:off x="2191526" y="4572637"/>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29" name="TextBox 28"/>
          <p:cNvSpPr txBox="1"/>
          <p:nvPr/>
        </p:nvSpPr>
        <p:spPr>
          <a:xfrm>
            <a:off x="3180521" y="4662541"/>
            <a:ext cx="4079610" cy="400110"/>
          </a:xfrm>
          <a:prstGeom prst="rect">
            <a:avLst/>
          </a:prstGeom>
          <a:noFill/>
        </p:spPr>
        <p:txBody>
          <a:bodyPr wrap="square" rtlCol="0">
            <a:spAutoFit/>
          </a:bodyPr>
          <a:lstStyle/>
          <a:p>
            <a:pPr algn="ctr"/>
            <a:r>
              <a:rPr lang="en-US" sz="2000" dirty="0">
                <a:solidFill>
                  <a:schemeClr val="accent4">
                    <a:lumMod val="75000"/>
                  </a:schemeClr>
                </a:solidFill>
                <a:latin typeface="Helvetica"/>
                <a:cs typeface="Helvetica"/>
              </a:rPr>
              <a:t>any sequence going up</a:t>
            </a:r>
          </a:p>
        </p:txBody>
      </p:sp>
      <p:sp>
        <p:nvSpPr>
          <p:cNvPr id="30" name="TextBox 29"/>
          <p:cNvSpPr txBox="1"/>
          <p:nvPr/>
        </p:nvSpPr>
        <p:spPr>
          <a:xfrm>
            <a:off x="7388086" y="4640455"/>
            <a:ext cx="849411"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60%</a:t>
            </a:r>
            <a:endParaRPr lang="en-US" sz="2000" dirty="0">
              <a:solidFill>
                <a:schemeClr val="accent4">
                  <a:lumMod val="75000"/>
                </a:schemeClr>
              </a:solidFill>
              <a:latin typeface="Helvetica"/>
              <a:cs typeface="Helvetica"/>
            </a:endParaRPr>
          </a:p>
        </p:txBody>
      </p:sp>
      <p:sp>
        <p:nvSpPr>
          <p:cNvPr id="31" name="TextBox 30"/>
          <p:cNvSpPr txBox="1"/>
          <p:nvPr/>
        </p:nvSpPr>
        <p:spPr>
          <a:xfrm>
            <a:off x="705378" y="5137678"/>
            <a:ext cx="1387129"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3,1,2</a:t>
            </a:r>
            <a:endParaRPr lang="en-US" sz="2000" dirty="0">
              <a:solidFill>
                <a:schemeClr val="accent4">
                  <a:lumMod val="75000"/>
                </a:schemeClr>
              </a:solidFill>
              <a:latin typeface="Helvetica"/>
              <a:cs typeface="Helvetica"/>
            </a:endParaRPr>
          </a:p>
        </p:txBody>
      </p:sp>
      <p:sp>
        <p:nvSpPr>
          <p:cNvPr id="32" name="TextBox 31"/>
          <p:cNvSpPr txBox="1"/>
          <p:nvPr/>
        </p:nvSpPr>
        <p:spPr>
          <a:xfrm>
            <a:off x="2196816" y="5080812"/>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33" name="TextBox 32"/>
          <p:cNvSpPr txBox="1"/>
          <p:nvPr/>
        </p:nvSpPr>
        <p:spPr>
          <a:xfrm>
            <a:off x="3185811" y="5170716"/>
            <a:ext cx="4079610" cy="400110"/>
          </a:xfrm>
          <a:prstGeom prst="rect">
            <a:avLst/>
          </a:prstGeom>
          <a:noFill/>
        </p:spPr>
        <p:txBody>
          <a:bodyPr wrap="square" rtlCol="0">
            <a:spAutoFit/>
          </a:bodyPr>
          <a:lstStyle/>
          <a:p>
            <a:pPr algn="ctr"/>
            <a:r>
              <a:rPr lang="en-US" sz="2000" dirty="0">
                <a:solidFill>
                  <a:schemeClr val="accent4">
                    <a:lumMod val="75000"/>
                  </a:schemeClr>
                </a:solidFill>
                <a:latin typeface="Helvetica"/>
                <a:cs typeface="Helvetica"/>
              </a:rPr>
              <a:t>any sequence going up</a:t>
            </a:r>
          </a:p>
        </p:txBody>
      </p:sp>
      <p:sp>
        <p:nvSpPr>
          <p:cNvPr id="34" name="TextBox 33"/>
          <p:cNvSpPr txBox="1"/>
          <p:nvPr/>
        </p:nvSpPr>
        <p:spPr>
          <a:xfrm>
            <a:off x="7393376" y="5148630"/>
            <a:ext cx="849411"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70%</a:t>
            </a:r>
            <a:endParaRPr lang="en-US" sz="2000" dirty="0">
              <a:solidFill>
                <a:schemeClr val="accent4">
                  <a:lumMod val="75000"/>
                </a:schemeClr>
              </a:solidFill>
              <a:latin typeface="Helvetica"/>
              <a:cs typeface="Helvetica"/>
            </a:endParaRPr>
          </a:p>
        </p:txBody>
      </p:sp>
      <p:sp>
        <p:nvSpPr>
          <p:cNvPr id="35" name="TextBox 34"/>
          <p:cNvSpPr txBox="1"/>
          <p:nvPr/>
        </p:nvSpPr>
        <p:spPr>
          <a:xfrm>
            <a:off x="782680" y="5690188"/>
            <a:ext cx="121779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7, </a:t>
            </a:r>
            <a:r>
              <a:rPr lang="en-US" sz="2000" dirty="0" smtClean="0">
                <a:solidFill>
                  <a:schemeClr val="accent4">
                    <a:lumMod val="75000"/>
                  </a:schemeClr>
                </a:solidFill>
                <a:latin typeface="Lucida Grande"/>
                <a:ea typeface="Lucida Grande"/>
                <a:cs typeface="Lucida Grande"/>
              </a:rPr>
              <a:t>⅓, 12</a:t>
            </a:r>
            <a:endParaRPr lang="en-US" sz="2000" dirty="0">
              <a:solidFill>
                <a:schemeClr val="accent4">
                  <a:lumMod val="75000"/>
                </a:schemeClr>
              </a:solidFill>
              <a:latin typeface="Helvetica"/>
              <a:cs typeface="Helvetica"/>
            </a:endParaRPr>
          </a:p>
        </p:txBody>
      </p:sp>
      <p:sp>
        <p:nvSpPr>
          <p:cNvPr id="36" name="TextBox 35"/>
          <p:cNvSpPr txBox="1"/>
          <p:nvPr/>
        </p:nvSpPr>
        <p:spPr>
          <a:xfrm>
            <a:off x="2218902" y="5633322"/>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37" name="TextBox 36"/>
          <p:cNvSpPr txBox="1"/>
          <p:nvPr/>
        </p:nvSpPr>
        <p:spPr>
          <a:xfrm>
            <a:off x="3207897" y="5723226"/>
            <a:ext cx="4079610" cy="400110"/>
          </a:xfrm>
          <a:prstGeom prst="rect">
            <a:avLst/>
          </a:prstGeom>
          <a:noFill/>
        </p:spPr>
        <p:txBody>
          <a:bodyPr wrap="square" rtlCol="0">
            <a:spAutoFit/>
          </a:bodyPr>
          <a:lstStyle/>
          <a:p>
            <a:pPr algn="ctr"/>
            <a:r>
              <a:rPr lang="en-US" sz="2000" dirty="0">
                <a:solidFill>
                  <a:schemeClr val="accent4">
                    <a:lumMod val="75000"/>
                  </a:schemeClr>
                </a:solidFill>
                <a:latin typeface="Helvetica"/>
                <a:cs typeface="Helvetica"/>
              </a:rPr>
              <a:t>any sequence going up</a:t>
            </a:r>
          </a:p>
        </p:txBody>
      </p:sp>
      <p:sp>
        <p:nvSpPr>
          <p:cNvPr id="38" name="TextBox 37"/>
          <p:cNvSpPr txBox="1"/>
          <p:nvPr/>
        </p:nvSpPr>
        <p:spPr>
          <a:xfrm>
            <a:off x="7415462" y="5701140"/>
            <a:ext cx="849411"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80%</a:t>
            </a:r>
            <a:endParaRPr lang="en-US" sz="2000" dirty="0">
              <a:solidFill>
                <a:schemeClr val="accent4">
                  <a:lumMod val="75000"/>
                </a:schemeClr>
              </a:solidFill>
              <a:latin typeface="Helvetica"/>
              <a:cs typeface="Helvetica"/>
            </a:endParaRPr>
          </a:p>
        </p:txBody>
      </p:sp>
      <p:sp>
        <p:nvSpPr>
          <p:cNvPr id="39" name="TextBox 38"/>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9577919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03200"/>
            <a:ext cx="9144000" cy="838200"/>
          </a:xfrm>
        </p:spPr>
        <p:txBody>
          <a:bodyPr>
            <a:normAutofit fontScale="90000"/>
          </a:bodyPr>
          <a:lstStyle/>
          <a:p>
            <a:pPr eaLnBrk="1" hangingPunct="1">
              <a:defRPr/>
            </a:pPr>
            <a:r>
              <a:rPr lang="en-US" b="1" dirty="0">
                <a:solidFill>
                  <a:srgbClr val="000000"/>
                </a:solidFill>
                <a:latin typeface="Helvetica"/>
                <a:cs typeface="Helvetica"/>
              </a:rPr>
              <a:t>Confirmation </a:t>
            </a:r>
            <a:r>
              <a:rPr lang="en-US" b="1" dirty="0" smtClean="0">
                <a:solidFill>
                  <a:srgbClr val="000000"/>
                </a:solidFill>
                <a:latin typeface="Helvetica"/>
                <a:cs typeface="Helvetica"/>
              </a:rPr>
              <a:t>Bias in Everyday Life</a:t>
            </a:r>
            <a:endParaRPr lang="en-US" dirty="0">
              <a:solidFill>
                <a:srgbClr val="000000"/>
              </a:solidFill>
              <a:latin typeface="Helvetica"/>
              <a:cs typeface="Helvetica"/>
            </a:endParaRPr>
          </a:p>
        </p:txBody>
      </p:sp>
      <p:pic>
        <p:nvPicPr>
          <p:cNvPr id="3" name="Picture 2" descr="AAEAAQAAAAAAAAtSAAAAJDU3ODJlNWJhLThiYmQtNDFiNC1hNjQwLWY0ODUwZjU2MjQxM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870" y="1041400"/>
            <a:ext cx="5091043" cy="1818229"/>
          </a:xfrm>
          <a:prstGeom prst="rect">
            <a:avLst/>
          </a:prstGeom>
        </p:spPr>
      </p:pic>
      <p:pic>
        <p:nvPicPr>
          <p:cNvPr id="4" name="Picture 3" descr="dilbert-confirmation-bia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871" y="4560958"/>
            <a:ext cx="6410172" cy="1999973"/>
          </a:xfrm>
          <a:prstGeom prst="rect">
            <a:avLst/>
          </a:prstGeom>
        </p:spPr>
      </p:pic>
      <p:pic>
        <p:nvPicPr>
          <p:cNvPr id="5" name="Picture 4" descr="6a01156e439be2970c01bb09b71225970d.jpg"/>
          <p:cNvPicPr>
            <a:picLocks noChangeAspect="1"/>
          </p:cNvPicPr>
          <p:nvPr/>
        </p:nvPicPr>
        <p:blipFill rotWithShape="1">
          <a:blip r:embed="rId5">
            <a:extLst>
              <a:ext uri="{28A0092B-C50C-407E-A947-70E740481C1C}">
                <a14:useLocalDpi xmlns:a14="http://schemas.microsoft.com/office/drawing/2010/main" val="0"/>
              </a:ext>
            </a:extLst>
          </a:blip>
          <a:srcRect l="14747" r="14061"/>
          <a:stretch/>
        </p:blipFill>
        <p:spPr>
          <a:xfrm>
            <a:off x="287130" y="3821043"/>
            <a:ext cx="2022545" cy="2840953"/>
          </a:xfrm>
          <a:prstGeom prst="rect">
            <a:avLst/>
          </a:prstGeom>
        </p:spPr>
      </p:pic>
      <p:pic>
        <p:nvPicPr>
          <p:cNvPr id="6" name="Picture 5" descr="C4nYmV1XAAAMvjy.jpg"/>
          <p:cNvPicPr>
            <a:picLocks noChangeAspect="1"/>
          </p:cNvPicPr>
          <p:nvPr/>
        </p:nvPicPr>
        <p:blipFill rotWithShape="1">
          <a:blip r:embed="rId6">
            <a:extLst>
              <a:ext uri="{28A0092B-C50C-407E-A947-70E740481C1C}">
                <a14:useLocalDpi xmlns:a14="http://schemas.microsoft.com/office/drawing/2010/main" val="0"/>
              </a:ext>
            </a:extLst>
          </a:blip>
          <a:srcRect t="3324" b="3453"/>
          <a:stretch/>
        </p:blipFill>
        <p:spPr>
          <a:xfrm>
            <a:off x="287130" y="1126435"/>
            <a:ext cx="3285406" cy="2551043"/>
          </a:xfrm>
          <a:prstGeom prst="rect">
            <a:avLst/>
          </a:prstGeom>
        </p:spPr>
      </p:pic>
      <p:pic>
        <p:nvPicPr>
          <p:cNvPr id="7" name="Picture 6" descr="Fox_News_Channel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3303" y="3014873"/>
            <a:ext cx="1457739" cy="1377604"/>
          </a:xfrm>
          <a:prstGeom prst="rect">
            <a:avLst/>
          </a:prstGeom>
        </p:spPr>
      </p:pic>
      <p:pic>
        <p:nvPicPr>
          <p:cNvPr id="8" name="Picture 7" descr="MSNBC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8609" y="3059047"/>
            <a:ext cx="1800085" cy="1281360"/>
          </a:xfrm>
          <a:prstGeom prst="rect">
            <a:avLst/>
          </a:prstGeom>
        </p:spPr>
      </p:pic>
      <p:sp>
        <p:nvSpPr>
          <p:cNvPr id="9" name="TextBox 8"/>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1566094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91"/>
            <a:ext cx="8229600" cy="807623"/>
          </a:xfrm>
        </p:spPr>
        <p:txBody>
          <a:bodyPr>
            <a:normAutofit/>
          </a:bodyPr>
          <a:lstStyle/>
          <a:p>
            <a:r>
              <a:rPr lang="en-US" b="1" dirty="0" smtClean="0">
                <a:latin typeface="Helvetica"/>
                <a:cs typeface="Helvetica"/>
              </a:rPr>
              <a:t>Original Task</a:t>
            </a:r>
            <a:endParaRPr lang="en-US" b="1" dirty="0">
              <a:latin typeface="Helvetica"/>
              <a:cs typeface="Helvetica"/>
            </a:endParaRPr>
          </a:p>
        </p:txBody>
      </p:sp>
      <p:sp>
        <p:nvSpPr>
          <p:cNvPr id="3" name="Content Placeholder 2"/>
          <p:cNvSpPr>
            <a:spLocks noGrp="1"/>
          </p:cNvSpPr>
          <p:nvPr>
            <p:ph idx="1"/>
          </p:nvPr>
        </p:nvSpPr>
        <p:spPr>
          <a:xfrm>
            <a:off x="351181" y="1223620"/>
            <a:ext cx="8229600" cy="1226930"/>
          </a:xfrm>
        </p:spPr>
        <p:txBody>
          <a:bodyPr>
            <a:normAutofit/>
          </a:bodyPr>
          <a:lstStyle/>
          <a:p>
            <a:pPr marL="0" indent="0">
              <a:buNone/>
            </a:pPr>
            <a:r>
              <a:rPr lang="en-US" sz="2400" dirty="0" smtClean="0">
                <a:latin typeface="Helvetica"/>
                <a:cs typeface="Helvetica"/>
              </a:rPr>
              <a:t>The original 2-4-6 Hypothesis Rule Discovery Task was created by Cognitive Psychologist Peter </a:t>
            </a:r>
            <a:r>
              <a:rPr lang="en-US" sz="2400" dirty="0" err="1" smtClean="0">
                <a:latin typeface="Helvetica"/>
                <a:cs typeface="Helvetica"/>
              </a:rPr>
              <a:t>Cartcart</a:t>
            </a:r>
            <a:r>
              <a:rPr lang="en-US" sz="2400" dirty="0" smtClean="0">
                <a:latin typeface="Helvetica"/>
                <a:cs typeface="Helvetica"/>
              </a:rPr>
              <a:t> </a:t>
            </a:r>
            <a:r>
              <a:rPr lang="en-US" sz="2400" dirty="0" err="1" smtClean="0">
                <a:latin typeface="Helvetica"/>
                <a:cs typeface="Helvetica"/>
              </a:rPr>
              <a:t>Wason</a:t>
            </a:r>
            <a:r>
              <a:rPr lang="en-US" sz="2400" dirty="0" smtClean="0">
                <a:latin typeface="Helvetica"/>
                <a:cs typeface="Helvetica"/>
              </a:rPr>
              <a:t>.  Here is the original citation and record sheet.</a:t>
            </a:r>
          </a:p>
        </p:txBody>
      </p:sp>
      <p:pic>
        <p:nvPicPr>
          <p:cNvPr id="4" name="Picture 3" descr="wason_1960_2-4-6_task_figur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521" y="2579667"/>
            <a:ext cx="6118087" cy="3164293"/>
          </a:xfrm>
          <a:prstGeom prst="rect">
            <a:avLst/>
          </a:prstGeom>
        </p:spPr>
      </p:pic>
      <p:sp>
        <p:nvSpPr>
          <p:cNvPr id="5" name="TextBox 4"/>
          <p:cNvSpPr txBox="1"/>
          <p:nvPr/>
        </p:nvSpPr>
        <p:spPr>
          <a:xfrm>
            <a:off x="413026" y="5903026"/>
            <a:ext cx="8101497" cy="646331"/>
          </a:xfrm>
          <a:prstGeom prst="rect">
            <a:avLst/>
          </a:prstGeom>
          <a:noFill/>
        </p:spPr>
        <p:txBody>
          <a:bodyPr wrap="square" rtlCol="0">
            <a:spAutoFit/>
          </a:bodyPr>
          <a:lstStyle/>
          <a:p>
            <a:pPr marL="452438" indent="-452438"/>
            <a:r>
              <a:rPr lang="en-US" dirty="0" err="1" smtClean="0">
                <a:latin typeface="Helvetica"/>
                <a:cs typeface="Helvetica"/>
              </a:rPr>
              <a:t>Wason</a:t>
            </a:r>
            <a:r>
              <a:rPr lang="en-US" dirty="0" smtClean="0">
                <a:latin typeface="Helvetica"/>
                <a:cs typeface="Helvetica"/>
              </a:rPr>
              <a:t>, P. C.  (1960).  On the failure to eliminate hypotheses in a conceptual task.  </a:t>
            </a:r>
            <a:r>
              <a:rPr lang="en-US" i="1" dirty="0" smtClean="0">
                <a:latin typeface="Helvetica"/>
                <a:cs typeface="Helvetica"/>
              </a:rPr>
              <a:t>The Quarterly Journal of Experimental Psychology, 12, </a:t>
            </a:r>
            <a:r>
              <a:rPr lang="en-US" dirty="0" smtClean="0">
                <a:latin typeface="Helvetica"/>
                <a:cs typeface="Helvetica"/>
              </a:rPr>
              <a:t>129-140.</a:t>
            </a:r>
            <a:endParaRPr lang="en-US" dirty="0">
              <a:latin typeface="Helvetica"/>
              <a:cs typeface="Helvetica"/>
            </a:endParaRPr>
          </a:p>
        </p:txBody>
      </p:sp>
      <p:sp>
        <p:nvSpPr>
          <p:cNvPr id="6" name="TextBox 5"/>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18424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291"/>
            <a:ext cx="8229600" cy="807623"/>
          </a:xfrm>
        </p:spPr>
        <p:txBody>
          <a:bodyPr>
            <a:normAutofit/>
          </a:bodyPr>
          <a:lstStyle/>
          <a:p>
            <a:r>
              <a:rPr lang="en-US" b="1" dirty="0" smtClean="0">
                <a:latin typeface="Helvetica"/>
                <a:cs typeface="Helvetica"/>
              </a:rPr>
              <a:t>About this </a:t>
            </a:r>
            <a:r>
              <a:rPr lang="en-US" b="1" dirty="0" smtClean="0">
                <a:latin typeface="Helvetica"/>
                <a:cs typeface="Helvetica"/>
              </a:rPr>
              <a:t>Class Activity</a:t>
            </a:r>
            <a:endParaRPr lang="en-US" b="1" dirty="0">
              <a:latin typeface="Helvetica"/>
              <a:cs typeface="Helvetica"/>
            </a:endParaRPr>
          </a:p>
        </p:txBody>
      </p:sp>
      <p:sp>
        <p:nvSpPr>
          <p:cNvPr id="3" name="Content Placeholder 2"/>
          <p:cNvSpPr>
            <a:spLocks noGrp="1"/>
          </p:cNvSpPr>
          <p:nvPr>
            <p:ph idx="1"/>
          </p:nvPr>
        </p:nvSpPr>
        <p:spPr>
          <a:xfrm>
            <a:off x="457200" y="1270824"/>
            <a:ext cx="8335677" cy="3524800"/>
          </a:xfrm>
        </p:spPr>
        <p:txBody>
          <a:bodyPr>
            <a:noAutofit/>
          </a:bodyPr>
          <a:lstStyle/>
          <a:p>
            <a:pPr marL="0" indent="0">
              <a:buNone/>
            </a:pPr>
            <a:r>
              <a:rPr lang="en-US" sz="1800" dirty="0">
                <a:latin typeface="Helvetica"/>
                <a:cs typeface="Helvetica"/>
              </a:rPr>
              <a:t>The original adaptation for this class activity was created by Kevin Grobman in 2001 and was published on </a:t>
            </a:r>
            <a:r>
              <a:rPr lang="en-US" sz="1800" dirty="0" err="1">
                <a:latin typeface="Helvetica"/>
                <a:cs typeface="Helvetica"/>
              </a:rPr>
              <a:t>DevPsy.org</a:t>
            </a:r>
            <a:r>
              <a:rPr lang="en-US" sz="1800" dirty="0">
                <a:latin typeface="Helvetica"/>
                <a:cs typeface="Helvetica"/>
              </a:rPr>
              <a:t> in 2003</a:t>
            </a:r>
            <a:r>
              <a:rPr lang="en-US" sz="1800" dirty="0" smtClean="0">
                <a:latin typeface="Helvetica"/>
                <a:cs typeface="Helvetica"/>
              </a:rPr>
              <a:t>.  Over </a:t>
            </a:r>
            <a:r>
              <a:rPr lang="en-US" sz="1800" dirty="0">
                <a:latin typeface="Helvetica"/>
                <a:cs typeface="Helvetica"/>
              </a:rPr>
              <a:t>the years I polished the handout and slides, as well as improved the clarity with which I share it with other </a:t>
            </a:r>
            <a:r>
              <a:rPr lang="en-US" sz="1800" dirty="0" smtClean="0">
                <a:latin typeface="Helvetica"/>
                <a:cs typeface="Helvetica"/>
              </a:rPr>
              <a:t>teachers.  This </a:t>
            </a:r>
            <a:r>
              <a:rPr lang="en-US" sz="1800" dirty="0">
                <a:latin typeface="Helvetica"/>
                <a:cs typeface="Helvetica"/>
              </a:rPr>
              <a:t>page was revised with these improvements in 2017</a:t>
            </a:r>
            <a:r>
              <a:rPr lang="en-US" sz="1800" dirty="0" smtClean="0">
                <a:latin typeface="Helvetica"/>
                <a:cs typeface="Helvetica"/>
              </a:rPr>
              <a:t>.  In </a:t>
            </a:r>
            <a:r>
              <a:rPr lang="en-US" sz="1800" dirty="0">
                <a:latin typeface="Helvetica"/>
                <a:cs typeface="Helvetica"/>
              </a:rPr>
              <a:t>2018 the American Psychological Association (APA) Society for the Teaching of Psychology (STP) included it in an </a:t>
            </a:r>
            <a:r>
              <a:rPr lang="en-US" sz="1800" dirty="0" err="1">
                <a:latin typeface="Helvetica"/>
                <a:cs typeface="Helvetica"/>
              </a:rPr>
              <a:t>ebook</a:t>
            </a:r>
            <a:r>
              <a:rPr lang="en-US" sz="1800" dirty="0">
                <a:latin typeface="Helvetica"/>
                <a:cs typeface="Helvetica"/>
              </a:rPr>
              <a:t> of lab activities for high school Psychology classes</a:t>
            </a:r>
            <a:r>
              <a:rPr lang="en-US" sz="1800" dirty="0" smtClean="0">
                <a:latin typeface="Helvetica"/>
                <a:cs typeface="Helvetica"/>
              </a:rPr>
              <a:t>.</a:t>
            </a:r>
            <a:endParaRPr lang="en-US" sz="1800" dirty="0" smtClean="0">
              <a:latin typeface="Helvetica"/>
              <a:cs typeface="Helvetica"/>
            </a:endParaRPr>
          </a:p>
          <a:p>
            <a:pPr marL="0" indent="0">
              <a:buNone/>
            </a:pPr>
            <a:endParaRPr lang="en-US" sz="1800" dirty="0" smtClean="0">
              <a:latin typeface="Helvetica"/>
              <a:cs typeface="Helvetica"/>
            </a:endParaRPr>
          </a:p>
          <a:p>
            <a:pPr marL="0" indent="0">
              <a:buNone/>
            </a:pPr>
            <a:r>
              <a:rPr lang="en-US" sz="1800" dirty="0" smtClean="0">
                <a:latin typeface="Helvetica"/>
                <a:cs typeface="Helvetica"/>
              </a:rPr>
              <a:t>This is one of many activities for the teaching and learning of Psychology available at </a:t>
            </a:r>
            <a:r>
              <a:rPr lang="en-US" sz="1800" dirty="0" smtClean="0">
                <a:latin typeface="Helvetica"/>
                <a:cs typeface="Helvetica"/>
                <a:hlinkClick r:id="rId2"/>
              </a:rPr>
              <a:t>http://www.DevPsy.org</a:t>
            </a:r>
            <a:r>
              <a:rPr lang="en-US" sz="1800" dirty="0" smtClean="0">
                <a:latin typeface="Helvetica"/>
                <a:cs typeface="Helvetica"/>
              </a:rPr>
              <a:t>  and </a:t>
            </a:r>
            <a:r>
              <a:rPr lang="en-US" sz="1800" dirty="0" smtClean="0">
                <a:latin typeface="Helvetica"/>
                <a:cs typeface="Helvetica"/>
                <a:hlinkClick r:id="rId3"/>
              </a:rPr>
              <a:t>http://www.PerplexingQuestions.org</a:t>
            </a:r>
            <a:r>
              <a:rPr lang="en-US" sz="1800" dirty="0" smtClean="0">
                <a:latin typeface="Helvetica"/>
                <a:cs typeface="Helvetica"/>
              </a:rPr>
              <a:t> </a:t>
            </a:r>
          </a:p>
          <a:p>
            <a:pPr marL="0" indent="0">
              <a:buNone/>
            </a:pPr>
            <a:endParaRPr lang="en-US" sz="1800" dirty="0">
              <a:latin typeface="Helvetica"/>
              <a:cs typeface="Helvetica"/>
            </a:endParaRPr>
          </a:p>
          <a:p>
            <a:pPr marL="0" indent="0">
              <a:buNone/>
            </a:pPr>
            <a:r>
              <a:rPr lang="en-US" sz="1800" dirty="0" smtClean="0">
                <a:latin typeface="Helvetica"/>
                <a:cs typeface="Helvetica"/>
              </a:rPr>
              <a:t>Please use the following citation for these </a:t>
            </a:r>
            <a:r>
              <a:rPr lang="en-US" sz="1800" dirty="0" smtClean="0">
                <a:latin typeface="Helvetica"/>
                <a:cs typeface="Helvetica"/>
              </a:rPr>
              <a:t>slides, the handout, </a:t>
            </a:r>
            <a:r>
              <a:rPr lang="en-US" sz="1800" dirty="0" smtClean="0">
                <a:latin typeface="Helvetica"/>
                <a:cs typeface="Helvetica"/>
              </a:rPr>
              <a:t>and this activity:</a:t>
            </a:r>
          </a:p>
          <a:p>
            <a:pPr marL="0" indent="0">
              <a:buNone/>
            </a:pPr>
            <a:endParaRPr lang="en-US" sz="1800" dirty="0">
              <a:latin typeface="Helvetica"/>
              <a:cs typeface="Helvetica"/>
            </a:endParaRPr>
          </a:p>
          <a:p>
            <a:pPr marL="0" indent="0">
              <a:buNone/>
            </a:pPr>
            <a:endParaRPr lang="en-US" sz="1800" dirty="0" smtClean="0">
              <a:latin typeface="Helvetica"/>
              <a:cs typeface="Helvetica"/>
            </a:endParaRPr>
          </a:p>
        </p:txBody>
      </p:sp>
      <p:sp>
        <p:nvSpPr>
          <p:cNvPr id="5" name="TextBox 4"/>
          <p:cNvSpPr txBox="1"/>
          <p:nvPr/>
        </p:nvSpPr>
        <p:spPr>
          <a:xfrm>
            <a:off x="457200" y="5128188"/>
            <a:ext cx="8465931" cy="1015663"/>
          </a:xfrm>
          <a:prstGeom prst="rect">
            <a:avLst/>
          </a:prstGeom>
          <a:noFill/>
        </p:spPr>
        <p:txBody>
          <a:bodyPr wrap="square" rtlCol="0">
            <a:spAutoFit/>
          </a:bodyPr>
          <a:lstStyle/>
          <a:p>
            <a:pPr marL="452438" indent="-452438"/>
            <a:r>
              <a:rPr lang="en-US" sz="2000" dirty="0" smtClean="0">
                <a:latin typeface="Helvetica"/>
                <a:cs typeface="Helvetica"/>
              </a:rPr>
              <a:t>Grobman, K. H.  (2003).  </a:t>
            </a:r>
            <a:r>
              <a:rPr lang="en-US" sz="2000" i="1" dirty="0" smtClean="0">
                <a:latin typeface="Helvetica"/>
                <a:cs typeface="Helvetica"/>
              </a:rPr>
              <a:t>Confirmation Bias: A class activity adapted from </a:t>
            </a:r>
            <a:r>
              <a:rPr lang="en-US" sz="2000" i="1" dirty="0" err="1" smtClean="0">
                <a:latin typeface="Helvetica"/>
                <a:cs typeface="Helvetica"/>
              </a:rPr>
              <a:t>Wason’s</a:t>
            </a:r>
            <a:r>
              <a:rPr lang="en-US" sz="2000" i="1" dirty="0" smtClean="0">
                <a:latin typeface="Helvetica"/>
                <a:cs typeface="Helvetica"/>
              </a:rPr>
              <a:t> 2-4-6 Hypothesis Rule Discovery Task.  </a:t>
            </a:r>
            <a:r>
              <a:rPr lang="en-US" sz="2000" dirty="0" smtClean="0">
                <a:latin typeface="Helvetica"/>
                <a:cs typeface="Helvetica"/>
              </a:rPr>
              <a:t> Retrieved from: </a:t>
            </a:r>
            <a:r>
              <a:rPr lang="en-US" sz="2000" dirty="0" smtClean="0">
                <a:latin typeface="Helvetica"/>
                <a:cs typeface="Helvetica"/>
                <a:hlinkClick r:id="rId4"/>
              </a:rPr>
              <a:t>http://</a:t>
            </a:r>
            <a:r>
              <a:rPr lang="en-US" sz="2000" dirty="0" err="1" smtClean="0">
                <a:latin typeface="Helvetica"/>
                <a:cs typeface="Helvetica"/>
                <a:hlinkClick r:id="rId4"/>
              </a:rPr>
              <a:t>www.DevPsy.org</a:t>
            </a:r>
            <a:r>
              <a:rPr lang="en-US" sz="2000" dirty="0">
                <a:latin typeface="Helvetica"/>
                <a:cs typeface="Helvetica"/>
                <a:hlinkClick r:id="rId4"/>
              </a:rPr>
              <a:t>/teaching/method/</a:t>
            </a:r>
            <a:r>
              <a:rPr lang="en-US" sz="2000" dirty="0" err="1">
                <a:latin typeface="Helvetica"/>
                <a:cs typeface="Helvetica"/>
                <a:hlinkClick r:id="rId4"/>
              </a:rPr>
              <a:t>confirmation_bias.html</a:t>
            </a:r>
            <a:endParaRPr lang="en-US" sz="2000" dirty="0">
              <a:latin typeface="Helvetica"/>
              <a:cs typeface="Helvetica"/>
            </a:endParaRPr>
          </a:p>
        </p:txBody>
      </p:sp>
      <p:sp>
        <p:nvSpPr>
          <p:cNvPr id="6" name="TextBox 5"/>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3621159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16200000">
            <a:off x="1215839" y="-1048603"/>
            <a:ext cx="6735627" cy="9004175"/>
          </a:xfrm>
          <a:prstGeom prst="rect">
            <a:avLst/>
          </a:prstGeom>
        </p:spPr>
      </p:pic>
    </p:spTree>
    <p:extLst>
      <p:ext uri="{BB962C8B-B14F-4D97-AF65-F5344CB8AC3E}">
        <p14:creationId xmlns:p14="http://schemas.microsoft.com/office/powerpoint/2010/main" val="203405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631257312"/>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075"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19912849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2654818236"/>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6194"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TextBox 5"/>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5" name="TextBox 4"/>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3434727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2818331089"/>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8242"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7" name="TextBox 6"/>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8248810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407755596"/>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2338"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1838743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2102144425"/>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4385"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7462425" y="191046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8" name="TextBox 7"/>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159418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graphicFrame>
        <p:nvGraphicFramePr>
          <p:cNvPr id="16386" name="Object 3"/>
          <p:cNvGraphicFramePr>
            <a:graphicFrameLocks noChangeAspect="1"/>
          </p:cNvGraphicFramePr>
          <p:nvPr>
            <p:extLst>
              <p:ext uri="{D42A27DB-BD31-4B8C-83A1-F6EECF244321}">
                <p14:modId xmlns:p14="http://schemas.microsoft.com/office/powerpoint/2010/main" val="307540572"/>
              </p:ext>
            </p:extLst>
          </p:nvPr>
        </p:nvGraphicFramePr>
        <p:xfrm>
          <a:off x="700088" y="1206500"/>
          <a:ext cx="7620000" cy="5210175"/>
        </p:xfrm>
        <a:graphic>
          <a:graphicData uri="http://schemas.openxmlformats.org/presentationml/2006/ole">
            <mc:AlternateContent xmlns:mc="http://schemas.openxmlformats.org/markup-compatibility/2006">
              <mc:Choice xmlns:v="urn:schemas-microsoft-com:vml" Requires="v">
                <p:oleObj spid="_x0000_s16432" name="Document" r:id="rId5" imgW="5651500" imgH="3860800" progId="Word.Document.8">
                  <p:embed/>
                </p:oleObj>
              </mc:Choice>
              <mc:Fallback>
                <p:oleObj name="Document" r:id="rId5" imgW="5651500" imgH="3860800" progId="Word.Document.8">
                  <p:embed/>
                  <p:pic>
                    <p:nvPicPr>
                      <p:cNvPr id="0" name=""/>
                      <p:cNvPicPr>
                        <a:picLocks noChangeAspect="1" noChangeArrowheads="1"/>
                      </p:cNvPicPr>
                      <p:nvPr/>
                    </p:nvPicPr>
                    <p:blipFill>
                      <a:blip r:embed="rId6"/>
                      <a:srcRect/>
                      <a:stretch>
                        <a:fillRect/>
                      </a:stretch>
                    </p:blipFill>
                    <p:spPr bwMode="auto">
                      <a:xfrm>
                        <a:off x="700088" y="1206500"/>
                        <a:ext cx="7620000"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786701" y="1910463"/>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2,4,6</a:t>
            </a:r>
            <a:endParaRPr lang="en-US" sz="2000" dirty="0">
              <a:solidFill>
                <a:schemeClr val="accent4">
                  <a:lumMod val="75000"/>
                </a:schemeClr>
              </a:solidFill>
              <a:latin typeface="Helvetica"/>
              <a:cs typeface="Helvetica"/>
            </a:endParaRPr>
          </a:p>
        </p:txBody>
      </p:sp>
      <p:sp>
        <p:nvSpPr>
          <p:cNvPr id="3" name="TextBox 2"/>
          <p:cNvSpPr txBox="1"/>
          <p:nvPr/>
        </p:nvSpPr>
        <p:spPr>
          <a:xfrm>
            <a:off x="2191526" y="1820559"/>
            <a:ext cx="809178" cy="553998"/>
          </a:xfrm>
          <a:prstGeom prst="rect">
            <a:avLst/>
          </a:prstGeom>
          <a:noFill/>
        </p:spPr>
        <p:txBody>
          <a:bodyPr wrap="square" rtlCol="0">
            <a:spAutoFit/>
          </a:bodyPr>
          <a:lstStyle/>
          <a:p>
            <a:pPr algn="ctr"/>
            <a:r>
              <a:rPr lang="en-US" sz="3000" dirty="0" smtClean="0">
                <a:solidFill>
                  <a:srgbClr val="604A7B"/>
                </a:solidFill>
                <a:sym typeface="Wingdings"/>
              </a:rPr>
              <a:t></a:t>
            </a:r>
            <a:endParaRPr lang="en-US" sz="3000" dirty="0">
              <a:solidFill>
                <a:srgbClr val="604A7B"/>
              </a:solidFill>
            </a:endParaRPr>
          </a:p>
        </p:txBody>
      </p:sp>
      <p:sp>
        <p:nvSpPr>
          <p:cNvPr id="6" name="TextBox 5"/>
          <p:cNvSpPr txBox="1"/>
          <p:nvPr/>
        </p:nvSpPr>
        <p:spPr>
          <a:xfrm>
            <a:off x="3180521" y="1910463"/>
            <a:ext cx="4079610"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count up by 2’s</a:t>
            </a:r>
          </a:p>
        </p:txBody>
      </p:sp>
      <p:sp>
        <p:nvSpPr>
          <p:cNvPr id="7" name="TextBox 6"/>
          <p:cNvSpPr txBox="1"/>
          <p:nvPr/>
        </p:nvSpPr>
        <p:spPr>
          <a:xfrm>
            <a:off x="7462425" y="1910463"/>
            <a:ext cx="752986"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50%</a:t>
            </a:r>
            <a:endParaRPr lang="en-US" sz="2000" dirty="0">
              <a:solidFill>
                <a:schemeClr val="accent4">
                  <a:lumMod val="75000"/>
                </a:schemeClr>
              </a:solidFill>
              <a:latin typeface="Helvetica"/>
              <a:cs typeface="Helvetica"/>
            </a:endParaRPr>
          </a:p>
        </p:txBody>
      </p:sp>
      <p:sp>
        <p:nvSpPr>
          <p:cNvPr id="8" name="TextBox 7"/>
          <p:cNvSpPr txBox="1"/>
          <p:nvPr/>
        </p:nvSpPr>
        <p:spPr>
          <a:xfrm>
            <a:off x="786701" y="2482479"/>
            <a:ext cx="1213768" cy="400110"/>
          </a:xfrm>
          <a:prstGeom prst="rect">
            <a:avLst/>
          </a:prstGeom>
          <a:noFill/>
        </p:spPr>
        <p:txBody>
          <a:bodyPr wrap="square" rtlCol="0">
            <a:spAutoFit/>
          </a:bodyPr>
          <a:lstStyle/>
          <a:p>
            <a:pPr algn="ctr"/>
            <a:r>
              <a:rPr lang="en-US" sz="2000" dirty="0" smtClean="0">
                <a:solidFill>
                  <a:schemeClr val="accent4">
                    <a:lumMod val="75000"/>
                  </a:schemeClr>
                </a:solidFill>
                <a:latin typeface="Helvetica"/>
                <a:cs typeface="Helvetica"/>
              </a:rPr>
              <a:t>__,__,__</a:t>
            </a:r>
            <a:endParaRPr lang="en-US" sz="2000" dirty="0">
              <a:solidFill>
                <a:schemeClr val="accent4">
                  <a:lumMod val="75000"/>
                </a:schemeClr>
              </a:solidFill>
              <a:latin typeface="Helvetica"/>
              <a:cs typeface="Helvetica"/>
            </a:endParaRPr>
          </a:p>
        </p:txBody>
      </p:sp>
      <p:sp>
        <p:nvSpPr>
          <p:cNvPr id="9" name="TextBox 8"/>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277971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sp>
        <p:nvSpPr>
          <p:cNvPr id="4" name="TextBox 3"/>
          <p:cNvSpPr txBox="1"/>
          <p:nvPr/>
        </p:nvSpPr>
        <p:spPr>
          <a:xfrm>
            <a:off x="640599" y="1303610"/>
            <a:ext cx="7810822" cy="4826963"/>
          </a:xfrm>
          <a:prstGeom prst="rect">
            <a:avLst/>
          </a:prstGeom>
          <a:noFill/>
        </p:spPr>
        <p:txBody>
          <a:bodyPr wrap="square" rtlCol="0">
            <a:spAutoFit/>
          </a:bodyPr>
          <a:lstStyle/>
          <a:p>
            <a:pPr marL="342900" indent="-342900">
              <a:lnSpc>
                <a:spcPct val="200000"/>
              </a:lnSpc>
              <a:buAutoNum type="arabicPeriod"/>
            </a:pPr>
            <a:r>
              <a:rPr lang="en-US" sz="2600" dirty="0" smtClean="0">
                <a:latin typeface="Helvetica"/>
                <a:cs typeface="Helvetica"/>
              </a:rPr>
              <a:t>Write a 3 number sequence.</a:t>
            </a:r>
          </a:p>
          <a:p>
            <a:pPr marL="342900" indent="-342900">
              <a:lnSpc>
                <a:spcPct val="200000"/>
              </a:lnSpc>
              <a:buAutoNum type="arabicPeriod"/>
            </a:pPr>
            <a:r>
              <a:rPr lang="en-US" sz="2600" u="sng" dirty="0" smtClean="0">
                <a:latin typeface="Helvetica"/>
                <a:cs typeface="Helvetica"/>
              </a:rPr>
              <a:t>Wait </a:t>
            </a:r>
            <a:r>
              <a:rPr lang="en-US" sz="2600" dirty="0" smtClean="0">
                <a:latin typeface="Helvetica"/>
                <a:cs typeface="Helvetica"/>
              </a:rPr>
              <a:t>for me to tell you if it fits my rule </a:t>
            </a:r>
            <a:r>
              <a:rPr lang="en-US" sz="2600" dirty="0" smtClean="0">
                <a:latin typeface="Helvetica"/>
                <a:cs typeface="Helvetica"/>
                <a:sym typeface="Wingdings"/>
              </a:rPr>
              <a:t></a:t>
            </a:r>
            <a:r>
              <a:rPr lang="en-US" sz="2600" dirty="0" smtClean="0">
                <a:latin typeface="Helvetica"/>
                <a:cs typeface="Helvetica"/>
              </a:rPr>
              <a:t>, or not </a:t>
            </a:r>
            <a:r>
              <a:rPr lang="en-US" sz="2600" dirty="0" smtClean="0">
                <a:latin typeface="Helvetica"/>
                <a:cs typeface="Helvetica"/>
                <a:sym typeface="Wingdings"/>
              </a:rPr>
              <a:t></a:t>
            </a:r>
            <a:r>
              <a:rPr lang="en-US" sz="2600" dirty="0" smtClean="0">
                <a:latin typeface="Helvetica"/>
                <a:cs typeface="Helvetica"/>
              </a:rPr>
              <a:t>.</a:t>
            </a:r>
          </a:p>
          <a:p>
            <a:pPr marL="342900" indent="-342900">
              <a:lnSpc>
                <a:spcPct val="200000"/>
              </a:lnSpc>
              <a:buAutoNum type="arabicPeriod"/>
            </a:pPr>
            <a:r>
              <a:rPr lang="en-US" sz="2600" dirty="0" smtClean="0">
                <a:latin typeface="Helvetica"/>
                <a:cs typeface="Helvetica"/>
              </a:rPr>
              <a:t>Take your best guess for what my rule is.</a:t>
            </a:r>
          </a:p>
          <a:p>
            <a:pPr marL="342900" indent="-342900">
              <a:lnSpc>
                <a:spcPct val="200000"/>
              </a:lnSpc>
              <a:buAutoNum type="arabicPeriod"/>
            </a:pPr>
            <a:r>
              <a:rPr lang="en-US" sz="2600" dirty="0" smtClean="0">
                <a:latin typeface="Helvetica"/>
                <a:cs typeface="Helvetica"/>
              </a:rPr>
              <a:t>Estimate your confidence from 0% to 100%</a:t>
            </a:r>
          </a:p>
          <a:p>
            <a:pPr>
              <a:lnSpc>
                <a:spcPct val="200000"/>
              </a:lnSpc>
            </a:pPr>
            <a:endParaRPr lang="en-US" sz="2600" dirty="0">
              <a:latin typeface="Helvetica"/>
              <a:cs typeface="Helvetica"/>
            </a:endParaRPr>
          </a:p>
          <a:p>
            <a:pPr>
              <a:lnSpc>
                <a:spcPct val="200000"/>
              </a:lnSpc>
            </a:pPr>
            <a:r>
              <a:rPr lang="en-US" sz="2600" dirty="0" smtClean="0">
                <a:latin typeface="Helvetica"/>
                <a:cs typeface="Helvetica"/>
              </a:rPr>
              <a:t>Repeat the steps.</a:t>
            </a:r>
            <a:endParaRPr lang="en-US" sz="2600" dirty="0">
              <a:latin typeface="Helvetica"/>
              <a:cs typeface="Helvetica"/>
            </a:endParaRPr>
          </a:p>
        </p:txBody>
      </p:sp>
      <p:sp>
        <p:nvSpPr>
          <p:cNvPr id="5" name="TextBox 4"/>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472914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1288"/>
            <a:ext cx="9144000" cy="773112"/>
          </a:xfrm>
        </p:spPr>
        <p:txBody>
          <a:bodyPr>
            <a:noAutofit/>
          </a:bodyPr>
          <a:lstStyle/>
          <a:p>
            <a:pPr eaLnBrk="1" hangingPunct="1">
              <a:defRPr/>
            </a:pPr>
            <a:r>
              <a:rPr lang="en-US" sz="4200" b="1" dirty="0" smtClean="0">
                <a:latin typeface="Helvetica"/>
                <a:cs typeface="Helvetica"/>
              </a:rPr>
              <a:t>What Sequences Make Me Happy?</a:t>
            </a:r>
            <a:endParaRPr lang="en-US" sz="4200" dirty="0">
              <a:latin typeface="Helvetica"/>
              <a:cs typeface="Helvetica"/>
            </a:endParaRPr>
          </a:p>
        </p:txBody>
      </p:sp>
      <p:sp>
        <p:nvSpPr>
          <p:cNvPr id="2" name="TextBox 1"/>
          <p:cNvSpPr txBox="1"/>
          <p:nvPr/>
        </p:nvSpPr>
        <p:spPr>
          <a:xfrm>
            <a:off x="258488" y="1179992"/>
            <a:ext cx="2562399" cy="461665"/>
          </a:xfrm>
          <a:prstGeom prst="rect">
            <a:avLst/>
          </a:prstGeom>
          <a:noFill/>
        </p:spPr>
        <p:txBody>
          <a:bodyPr wrap="square" rtlCol="0">
            <a:spAutoFit/>
          </a:bodyPr>
          <a:lstStyle/>
          <a:p>
            <a:r>
              <a:rPr lang="en-US" sz="2400" dirty="0" smtClean="0">
                <a:latin typeface="Helvetica"/>
                <a:cs typeface="Helvetica"/>
              </a:rPr>
              <a:t>Poll of Our Class:</a:t>
            </a:r>
            <a:endParaRPr lang="en-US" sz="2400" dirty="0">
              <a:latin typeface="Helvetica"/>
              <a:cs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1415585343"/>
              </p:ext>
            </p:extLst>
          </p:nvPr>
        </p:nvGraphicFramePr>
        <p:xfrm>
          <a:off x="1590612" y="1859581"/>
          <a:ext cx="5962776" cy="4525962"/>
        </p:xfrm>
        <a:graphic>
          <a:graphicData uri="http://schemas.openxmlformats.org/drawingml/2006/table">
            <a:tbl>
              <a:tblPr/>
              <a:tblGrid>
                <a:gridCol w="5100688"/>
                <a:gridCol w="862088"/>
              </a:tblGrid>
              <a:tr h="646566">
                <a:tc>
                  <a:txBody>
                    <a:bodyPr/>
                    <a:lstStyle/>
                    <a:p>
                      <a:pPr algn="ctr" fontAlgn="ctr"/>
                      <a:r>
                        <a:rPr lang="en-US" sz="2300" b="0" i="0" u="none" strike="noStrike">
                          <a:solidFill>
                            <a:srgbClr val="000000"/>
                          </a:solidFill>
                          <a:effectLst/>
                          <a:latin typeface="Helvetica"/>
                        </a:rPr>
                        <a:t>Guess What Rule Makes Me Happy</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300" b="0" i="0" u="none" strike="noStrike">
                          <a:solidFill>
                            <a:srgbClr val="000000"/>
                          </a:solidFill>
                          <a:effectLst/>
                          <a:latin typeface="Helvetica"/>
                        </a:rPr>
                        <a:t>N</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6566">
                <a:tc>
                  <a:txBody>
                    <a:bodyPr/>
                    <a:lstStyle/>
                    <a:p>
                      <a:pPr algn="ctr" fontAlgn="ctr"/>
                      <a:r>
                        <a:rPr lang="en-US" sz="1900" b="0" i="0" u="none" strike="noStrike">
                          <a:solidFill>
                            <a:srgbClr val="000000"/>
                          </a:solidFill>
                          <a:effectLst/>
                          <a:latin typeface="Helvetica"/>
                        </a:rPr>
                        <a:t>count up by 2’s</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66">
                <a:tc>
                  <a:txBody>
                    <a:bodyPr/>
                    <a:lstStyle/>
                    <a:p>
                      <a:pPr algn="ctr" fontAlgn="ctr"/>
                      <a:r>
                        <a:rPr lang="en-US" sz="1900" b="0" i="0" u="none" strike="noStrike">
                          <a:solidFill>
                            <a:srgbClr val="000000"/>
                          </a:solidFill>
                          <a:effectLst/>
                          <a:latin typeface="Helvetica"/>
                        </a:rPr>
                        <a:t>count up by X’s</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66">
                <a:tc>
                  <a:txBody>
                    <a:bodyPr/>
                    <a:lstStyle/>
                    <a:p>
                      <a:pPr algn="ctr" fontAlgn="ctr"/>
                      <a:r>
                        <a:rPr lang="en-US" sz="1900" b="0" i="0" u="none" strike="noStrike">
                          <a:solidFill>
                            <a:srgbClr val="000000"/>
                          </a:solidFill>
                          <a:effectLst/>
                          <a:latin typeface="Helvetica"/>
                        </a:rPr>
                        <a:t>a formula like (a,b,c) </a:t>
                      </a:r>
                      <a:r>
                        <a:rPr lang="en-US" sz="1900" b="0" i="0" u="none" strike="noStrike">
                          <a:solidFill>
                            <a:srgbClr val="000000"/>
                          </a:solidFill>
                          <a:effectLst/>
                          <a:latin typeface="Wingdings"/>
                        </a:rPr>
                        <a:t>è</a:t>
                      </a:r>
                      <a:r>
                        <a:rPr lang="en-US" sz="1900" b="0" i="0" u="none" strike="noStrike">
                          <a:solidFill>
                            <a:srgbClr val="000000"/>
                          </a:solidFill>
                          <a:effectLst/>
                          <a:latin typeface="Helvetica"/>
                        </a:rPr>
                        <a:t> a+b=c</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66">
                <a:tc>
                  <a:txBody>
                    <a:bodyPr/>
                    <a:lstStyle/>
                    <a:p>
                      <a:pPr algn="l" fontAlgn="ctr"/>
                      <a:r>
                        <a:rPr lang="en-US" sz="1100" b="0" i="0" u="none" strike="noStrike" dirty="0">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66">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566">
                <a:tc>
                  <a:txBody>
                    <a:bodyPr/>
                    <a:lstStyle/>
                    <a:p>
                      <a:pPr algn="ctr" fontAlgn="ctr"/>
                      <a:r>
                        <a:rPr lang="en-US" sz="1900" b="0" i="0" u="none" strike="noStrike">
                          <a:solidFill>
                            <a:srgbClr val="000000"/>
                          </a:solidFill>
                          <a:effectLst/>
                          <a:latin typeface="Helvetica"/>
                        </a:rPr>
                        <a:t>any increasing sequence</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 </a:t>
                      </a:r>
                    </a:p>
                  </a:txBody>
                  <a:tcPr marL="11973" marR="11973" marT="11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057400" y="3276600"/>
            <a:ext cx="4360574" cy="438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3905929"/>
            <a:ext cx="4360574" cy="438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57400" y="5850106"/>
            <a:ext cx="4360574" cy="438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83217" y="6539785"/>
            <a:ext cx="905563" cy="246221"/>
          </a:xfrm>
          <a:prstGeom prst="rect">
            <a:avLst/>
          </a:prstGeom>
          <a:noFill/>
        </p:spPr>
        <p:txBody>
          <a:bodyPr wrap="square" rtlCol="0">
            <a:spAutoFit/>
          </a:bodyPr>
          <a:lstStyle/>
          <a:p>
            <a:pPr algn="r"/>
            <a:r>
              <a:rPr lang="en-US" sz="1000" dirty="0" err="1" smtClean="0">
                <a:solidFill>
                  <a:srgbClr val="7F7F7F"/>
                </a:solidFill>
                <a:latin typeface="Helvetica"/>
                <a:cs typeface="Helvetica"/>
              </a:rPr>
              <a:t>DevPsy.org</a:t>
            </a:r>
            <a:endParaRPr lang="en-US" sz="1000" dirty="0">
              <a:solidFill>
                <a:srgbClr val="7F7F7F"/>
              </a:solidFill>
              <a:latin typeface="Helvetica"/>
              <a:cs typeface="Helvetica"/>
            </a:endParaRPr>
          </a:p>
        </p:txBody>
      </p:sp>
    </p:spTree>
    <p:extLst>
      <p:ext uri="{BB962C8B-B14F-4D97-AF65-F5344CB8AC3E}">
        <p14:creationId xmlns:p14="http://schemas.microsoft.com/office/powerpoint/2010/main" val="2830501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1298</TotalTime>
  <Words>1880</Words>
  <Application>Microsoft Macintosh PowerPoint</Application>
  <PresentationFormat>On-screen Show (4:3)</PresentationFormat>
  <Paragraphs>206</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Peter Carthcart Wason (1960) 2-4-6 Hypothesis Rule Discovery Task </vt:lpstr>
      <vt:lpstr>What Sequences Make Me Happy?</vt:lpstr>
      <vt:lpstr>What Sequences Make Me Happy?</vt:lpstr>
      <vt:lpstr>What Sequences Make Me Happy?</vt:lpstr>
      <vt:lpstr>What Sequences Make Me Happy?</vt:lpstr>
      <vt:lpstr>What Sequences Make Me Happy?</vt:lpstr>
      <vt:lpstr>What Sequences Make Me Happy?</vt:lpstr>
      <vt:lpstr>What Sequences Make Me Happy?</vt:lpstr>
      <vt:lpstr>What Sequences Make Me Happy?</vt:lpstr>
      <vt:lpstr>What Sequences Make Me Happy?</vt:lpstr>
      <vt:lpstr>Typical Response</vt:lpstr>
      <vt:lpstr>Typical Response</vt:lpstr>
      <vt:lpstr>Confirmation Bias</vt:lpstr>
      <vt:lpstr>Challenge Confirmation Bias</vt:lpstr>
      <vt:lpstr>Challenge Confirmation Bias</vt:lpstr>
      <vt:lpstr>Confirmation Bias in Everyday Life</vt:lpstr>
      <vt:lpstr>Original Task</vt:lpstr>
      <vt:lpstr>About this Class Activity</vt:lpstr>
      <vt:lpstr>PowerPoint Presentation</vt:lpstr>
    </vt:vector>
  </TitlesOfParts>
  <Company>CSUMB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Carthcart Wason (1960) 2-4-6 Hypothesis Rule Discovery Task </dc:title>
  <dc:creator>Kevin Grobman</dc:creator>
  <cp:lastModifiedBy>Kevin Grobman</cp:lastModifiedBy>
  <cp:revision>42</cp:revision>
  <cp:lastPrinted>2018-01-11T20:54:05Z</cp:lastPrinted>
  <dcterms:created xsi:type="dcterms:W3CDTF">2018-01-10T23:46:12Z</dcterms:created>
  <dcterms:modified xsi:type="dcterms:W3CDTF">2018-01-12T00:05:50Z</dcterms:modified>
</cp:coreProperties>
</file>